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3"/>
  </p:notesMasterIdLst>
  <p:sldIdLst>
    <p:sldId id="256" r:id="rId3"/>
    <p:sldId id="259" r:id="rId4"/>
    <p:sldId id="261" r:id="rId5"/>
    <p:sldId id="260" r:id="rId6"/>
    <p:sldId id="262" r:id="rId7"/>
    <p:sldId id="263" r:id="rId8"/>
    <p:sldId id="288" r:id="rId9"/>
    <p:sldId id="264" r:id="rId10"/>
    <p:sldId id="265" r:id="rId11"/>
    <p:sldId id="267" r:id="rId12"/>
    <p:sldId id="290" r:id="rId13"/>
    <p:sldId id="268" r:id="rId14"/>
    <p:sldId id="269" r:id="rId15"/>
    <p:sldId id="270" r:id="rId16"/>
    <p:sldId id="271" r:id="rId17"/>
    <p:sldId id="272" r:id="rId18"/>
    <p:sldId id="291" r:id="rId19"/>
    <p:sldId id="292" r:id="rId20"/>
    <p:sldId id="274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CEFA"/>
    <a:srgbClr val="FFFFFF"/>
    <a:srgbClr val="92C6E6"/>
    <a:srgbClr val="80D2F7"/>
    <a:srgbClr val="7ED1F7"/>
    <a:srgbClr val="A1DFFD"/>
    <a:srgbClr val="C0F5FF"/>
    <a:srgbClr val="3C96FA"/>
    <a:srgbClr val="BDE5F9"/>
    <a:srgbClr val="C1E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3" autoAdjust="0"/>
    <p:restoredTop sz="94660"/>
  </p:normalViewPr>
  <p:slideViewPr>
    <p:cSldViewPr snapToGrid="0">
      <p:cViewPr varScale="1">
        <p:scale>
          <a:sx n="78" d="100"/>
          <a:sy n="78" d="100"/>
        </p:scale>
        <p:origin x="74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5FC00C-CD8E-4ED7-93EF-89D40B740A87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C4441D-76BC-4151-8DFC-1F68CE33FC2D}">
      <dgm:prSet custT="1"/>
      <dgm:spPr/>
      <dgm:t>
        <a:bodyPr/>
        <a:lstStyle/>
        <a:p>
          <a:r>
            <a:rPr lang="en-US" sz="1800" b="0" i="0" baseline="0" dirty="0"/>
            <a:t>Rotor Bearing System (RBS) </a:t>
          </a:r>
          <a:r>
            <a:rPr lang="en-US" sz="1800" b="1" i="0" baseline="0" dirty="0"/>
            <a:t>supports and allows rotation</a:t>
          </a:r>
          <a:r>
            <a:rPr lang="en-US" sz="1800" b="0" i="0" baseline="0" dirty="0"/>
            <a:t> of the wind turbine rotor.</a:t>
          </a:r>
          <a:endParaRPr lang="en-US" sz="1800" dirty="0"/>
        </a:p>
      </dgm:t>
    </dgm:pt>
    <dgm:pt modelId="{C33A06DE-AAB4-49B8-B53F-D17D70BD6C35}" type="parTrans" cxnId="{35B9B6B2-F472-45F4-99D4-59242A11A2A3}">
      <dgm:prSet/>
      <dgm:spPr/>
      <dgm:t>
        <a:bodyPr/>
        <a:lstStyle/>
        <a:p>
          <a:endParaRPr lang="en-US" sz="1800"/>
        </a:p>
      </dgm:t>
    </dgm:pt>
    <dgm:pt modelId="{008DBDCB-3400-4BF6-9AE6-A8CF85E03024}" type="sibTrans" cxnId="{35B9B6B2-F472-45F4-99D4-59242A11A2A3}">
      <dgm:prSet custT="1"/>
      <dgm:spPr/>
      <dgm:t>
        <a:bodyPr/>
        <a:lstStyle/>
        <a:p>
          <a:endParaRPr lang="en-US" sz="1800"/>
        </a:p>
      </dgm:t>
    </dgm:pt>
    <dgm:pt modelId="{DFA4235D-C376-4B57-9A3D-5E4571DBF352}">
      <dgm:prSet custT="1"/>
      <dgm:spPr/>
      <dgm:t>
        <a:bodyPr/>
        <a:lstStyle/>
        <a:p>
          <a:r>
            <a:rPr lang="en-US" sz="1800" b="0" i="0" baseline="0"/>
            <a:t>It </a:t>
          </a:r>
          <a:r>
            <a:rPr lang="en-US" sz="1800" b="1" i="0" baseline="0"/>
            <a:t>transfers mechanical loads</a:t>
          </a:r>
          <a:r>
            <a:rPr lang="en-US" sz="1800" b="0" i="0" baseline="0"/>
            <a:t> safely to the structure.</a:t>
          </a:r>
          <a:endParaRPr lang="en-US" sz="1800"/>
        </a:p>
      </dgm:t>
    </dgm:pt>
    <dgm:pt modelId="{7CB5234A-80AE-45FB-9EBB-E01D1FFAE625}" type="parTrans" cxnId="{1D32C1BF-CD3B-4156-8D25-F0034031E015}">
      <dgm:prSet/>
      <dgm:spPr/>
      <dgm:t>
        <a:bodyPr/>
        <a:lstStyle/>
        <a:p>
          <a:endParaRPr lang="en-US" sz="1800"/>
        </a:p>
      </dgm:t>
    </dgm:pt>
    <dgm:pt modelId="{0B8D4752-F3D9-419A-9C9D-CF246DF1BFBD}" type="sibTrans" cxnId="{1D32C1BF-CD3B-4156-8D25-F0034031E015}">
      <dgm:prSet custT="1"/>
      <dgm:spPr/>
      <dgm:t>
        <a:bodyPr/>
        <a:lstStyle/>
        <a:p>
          <a:endParaRPr lang="en-US" sz="1800"/>
        </a:p>
      </dgm:t>
    </dgm:pt>
    <dgm:pt modelId="{5CA86CE2-0BD5-4DE7-854A-8E503784FBB0}">
      <dgm:prSet custT="1"/>
      <dgm:spPr/>
      <dgm:t>
        <a:bodyPr/>
        <a:lstStyle/>
        <a:p>
          <a:r>
            <a:rPr lang="en-US" sz="1800" b="0" i="0" baseline="0"/>
            <a:t>It’s part of the </a:t>
          </a:r>
          <a:r>
            <a:rPr lang="en-US" sz="1800" b="1" i="0" baseline="0"/>
            <a:t>drivetrain</a:t>
          </a:r>
          <a:r>
            <a:rPr lang="en-US" sz="1800" b="0" i="0" baseline="0"/>
            <a:t>: Rotor → Shaft → Bearings → Coupling → Gearbox → Generator.</a:t>
          </a:r>
          <a:endParaRPr lang="en-US" sz="1800"/>
        </a:p>
      </dgm:t>
    </dgm:pt>
    <dgm:pt modelId="{346AB5EF-342B-4B83-B3F5-A1F5039104AF}" type="parTrans" cxnId="{CEFA3C56-AF99-438F-A158-CED54920A5D1}">
      <dgm:prSet/>
      <dgm:spPr/>
      <dgm:t>
        <a:bodyPr/>
        <a:lstStyle/>
        <a:p>
          <a:endParaRPr lang="en-US" sz="1800"/>
        </a:p>
      </dgm:t>
    </dgm:pt>
    <dgm:pt modelId="{99DCCFEB-17B5-4D3C-9A18-24F8B2096EA9}" type="sibTrans" cxnId="{CEFA3C56-AF99-438F-A158-CED54920A5D1}">
      <dgm:prSet custT="1"/>
      <dgm:spPr/>
      <dgm:t>
        <a:bodyPr/>
        <a:lstStyle/>
        <a:p>
          <a:endParaRPr lang="en-US" sz="1800"/>
        </a:p>
      </dgm:t>
    </dgm:pt>
    <dgm:pt modelId="{C8DAAD35-A2E8-4A14-A233-A2209C6C21A3}">
      <dgm:prSet custT="1"/>
      <dgm:spPr/>
      <dgm:t>
        <a:bodyPr/>
        <a:lstStyle/>
        <a:p>
          <a:r>
            <a:rPr lang="en-US" sz="1800"/>
            <a:t>Operates under harsh environmental conditions: temperature extremes, dust, humidity</a:t>
          </a:r>
          <a:r>
            <a:rPr lang="en-DE" sz="1800"/>
            <a:t> especially in SYRIA</a:t>
          </a:r>
          <a:endParaRPr lang="en-US" sz="1800"/>
        </a:p>
      </dgm:t>
    </dgm:pt>
    <dgm:pt modelId="{F795EAB9-7414-459A-B99B-16466CAC873A}" type="parTrans" cxnId="{E9D26A05-0F98-4975-A313-90C5253F6419}">
      <dgm:prSet/>
      <dgm:spPr/>
      <dgm:t>
        <a:bodyPr/>
        <a:lstStyle/>
        <a:p>
          <a:endParaRPr lang="en-US" sz="1800"/>
        </a:p>
      </dgm:t>
    </dgm:pt>
    <dgm:pt modelId="{57B91B48-EDA6-470E-88EE-48AB4C3D9E6B}" type="sibTrans" cxnId="{E9D26A05-0F98-4975-A313-90C5253F6419}">
      <dgm:prSet/>
      <dgm:spPr/>
      <dgm:t>
        <a:bodyPr/>
        <a:lstStyle/>
        <a:p>
          <a:endParaRPr lang="en-US" sz="1800"/>
        </a:p>
      </dgm:t>
    </dgm:pt>
    <dgm:pt modelId="{F9283F61-F844-4BB2-A64A-13B5C7637109}" type="pres">
      <dgm:prSet presAssocID="{E85FC00C-CD8E-4ED7-93EF-89D40B740A87}" presName="outerComposite" presStyleCnt="0">
        <dgm:presLayoutVars>
          <dgm:chMax val="5"/>
          <dgm:dir/>
          <dgm:resizeHandles val="exact"/>
        </dgm:presLayoutVars>
      </dgm:prSet>
      <dgm:spPr/>
    </dgm:pt>
    <dgm:pt modelId="{C4E72F56-2623-4CF2-BCE6-F71875DAA1D3}" type="pres">
      <dgm:prSet presAssocID="{E85FC00C-CD8E-4ED7-93EF-89D40B740A87}" presName="dummyMaxCanvas" presStyleCnt="0">
        <dgm:presLayoutVars/>
      </dgm:prSet>
      <dgm:spPr/>
    </dgm:pt>
    <dgm:pt modelId="{537B2B20-988D-4DB9-903F-BB53C2F4C9E5}" type="pres">
      <dgm:prSet presAssocID="{E85FC00C-CD8E-4ED7-93EF-89D40B740A87}" presName="FourNodes_1" presStyleLbl="node1" presStyleIdx="0" presStyleCnt="4">
        <dgm:presLayoutVars>
          <dgm:bulletEnabled val="1"/>
        </dgm:presLayoutVars>
      </dgm:prSet>
      <dgm:spPr/>
    </dgm:pt>
    <dgm:pt modelId="{0A798075-B6A2-4806-B7A0-A7D4B1FC77A4}" type="pres">
      <dgm:prSet presAssocID="{E85FC00C-CD8E-4ED7-93EF-89D40B740A87}" presName="FourNodes_2" presStyleLbl="node1" presStyleIdx="1" presStyleCnt="4">
        <dgm:presLayoutVars>
          <dgm:bulletEnabled val="1"/>
        </dgm:presLayoutVars>
      </dgm:prSet>
      <dgm:spPr/>
    </dgm:pt>
    <dgm:pt modelId="{F2EC54FB-D601-47AC-A832-A4260C004D8A}" type="pres">
      <dgm:prSet presAssocID="{E85FC00C-CD8E-4ED7-93EF-89D40B740A87}" presName="FourNodes_3" presStyleLbl="node1" presStyleIdx="2" presStyleCnt="4">
        <dgm:presLayoutVars>
          <dgm:bulletEnabled val="1"/>
        </dgm:presLayoutVars>
      </dgm:prSet>
      <dgm:spPr/>
    </dgm:pt>
    <dgm:pt modelId="{68BA6E82-5843-44AA-90C9-4B93203C93B1}" type="pres">
      <dgm:prSet presAssocID="{E85FC00C-CD8E-4ED7-93EF-89D40B740A87}" presName="FourNodes_4" presStyleLbl="node1" presStyleIdx="3" presStyleCnt="4">
        <dgm:presLayoutVars>
          <dgm:bulletEnabled val="1"/>
        </dgm:presLayoutVars>
      </dgm:prSet>
      <dgm:spPr/>
    </dgm:pt>
    <dgm:pt modelId="{B5453D37-F9F6-426A-9C63-7AFC92CBF871}" type="pres">
      <dgm:prSet presAssocID="{E85FC00C-CD8E-4ED7-93EF-89D40B740A87}" presName="FourConn_1-2" presStyleLbl="fgAccFollowNode1" presStyleIdx="0" presStyleCnt="3">
        <dgm:presLayoutVars>
          <dgm:bulletEnabled val="1"/>
        </dgm:presLayoutVars>
      </dgm:prSet>
      <dgm:spPr/>
    </dgm:pt>
    <dgm:pt modelId="{D22BD428-3A13-4194-B2BC-EF8B3418C61A}" type="pres">
      <dgm:prSet presAssocID="{E85FC00C-CD8E-4ED7-93EF-89D40B740A87}" presName="FourConn_2-3" presStyleLbl="fgAccFollowNode1" presStyleIdx="1" presStyleCnt="3">
        <dgm:presLayoutVars>
          <dgm:bulletEnabled val="1"/>
        </dgm:presLayoutVars>
      </dgm:prSet>
      <dgm:spPr/>
    </dgm:pt>
    <dgm:pt modelId="{42BA7027-6859-46B5-9FD8-1C351BBD872D}" type="pres">
      <dgm:prSet presAssocID="{E85FC00C-CD8E-4ED7-93EF-89D40B740A87}" presName="FourConn_3-4" presStyleLbl="fgAccFollowNode1" presStyleIdx="2" presStyleCnt="3">
        <dgm:presLayoutVars>
          <dgm:bulletEnabled val="1"/>
        </dgm:presLayoutVars>
      </dgm:prSet>
      <dgm:spPr/>
    </dgm:pt>
    <dgm:pt modelId="{A684EBEA-567E-42A0-99E2-F4F4F996F392}" type="pres">
      <dgm:prSet presAssocID="{E85FC00C-CD8E-4ED7-93EF-89D40B740A87}" presName="FourNodes_1_text" presStyleLbl="node1" presStyleIdx="3" presStyleCnt="4">
        <dgm:presLayoutVars>
          <dgm:bulletEnabled val="1"/>
        </dgm:presLayoutVars>
      </dgm:prSet>
      <dgm:spPr/>
    </dgm:pt>
    <dgm:pt modelId="{E07131B6-84C2-4C66-B4C4-F7603B9C4770}" type="pres">
      <dgm:prSet presAssocID="{E85FC00C-CD8E-4ED7-93EF-89D40B740A87}" presName="FourNodes_2_text" presStyleLbl="node1" presStyleIdx="3" presStyleCnt="4">
        <dgm:presLayoutVars>
          <dgm:bulletEnabled val="1"/>
        </dgm:presLayoutVars>
      </dgm:prSet>
      <dgm:spPr/>
    </dgm:pt>
    <dgm:pt modelId="{711FD4BF-F55F-42D7-BA1A-FF533E0E9EF6}" type="pres">
      <dgm:prSet presAssocID="{E85FC00C-CD8E-4ED7-93EF-89D40B740A87}" presName="FourNodes_3_text" presStyleLbl="node1" presStyleIdx="3" presStyleCnt="4">
        <dgm:presLayoutVars>
          <dgm:bulletEnabled val="1"/>
        </dgm:presLayoutVars>
      </dgm:prSet>
      <dgm:spPr/>
    </dgm:pt>
    <dgm:pt modelId="{CE52D592-FD23-464D-8241-F7A88473AD93}" type="pres">
      <dgm:prSet presAssocID="{E85FC00C-CD8E-4ED7-93EF-89D40B740A87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E9D26A05-0F98-4975-A313-90C5253F6419}" srcId="{E85FC00C-CD8E-4ED7-93EF-89D40B740A87}" destId="{C8DAAD35-A2E8-4A14-A233-A2209C6C21A3}" srcOrd="3" destOrd="0" parTransId="{F795EAB9-7414-459A-B99B-16466CAC873A}" sibTransId="{57B91B48-EDA6-470E-88EE-48AB4C3D9E6B}"/>
    <dgm:cxn modelId="{7D3DCD0B-EBE0-4A8E-A5BE-422405720302}" type="presOf" srcId="{E85FC00C-CD8E-4ED7-93EF-89D40B740A87}" destId="{F9283F61-F844-4BB2-A64A-13B5C7637109}" srcOrd="0" destOrd="0" presId="urn:microsoft.com/office/officeart/2005/8/layout/vProcess5"/>
    <dgm:cxn modelId="{0F604011-6479-484B-9842-A95B34BB4CE1}" type="presOf" srcId="{DFA4235D-C376-4B57-9A3D-5E4571DBF352}" destId="{0A798075-B6A2-4806-B7A0-A7D4B1FC77A4}" srcOrd="0" destOrd="0" presId="urn:microsoft.com/office/officeart/2005/8/layout/vProcess5"/>
    <dgm:cxn modelId="{DAA07D29-35B9-40D2-A20C-06FB59A8D579}" type="presOf" srcId="{5CA86CE2-0BD5-4DE7-854A-8E503784FBB0}" destId="{711FD4BF-F55F-42D7-BA1A-FF533E0E9EF6}" srcOrd="1" destOrd="0" presId="urn:microsoft.com/office/officeart/2005/8/layout/vProcess5"/>
    <dgm:cxn modelId="{E5DA2960-4F18-455F-A9CD-57EBA1C83528}" type="presOf" srcId="{0B8D4752-F3D9-419A-9C9D-CF246DF1BFBD}" destId="{D22BD428-3A13-4194-B2BC-EF8B3418C61A}" srcOrd="0" destOrd="0" presId="urn:microsoft.com/office/officeart/2005/8/layout/vProcess5"/>
    <dgm:cxn modelId="{299C3142-C0E7-4E21-B7A7-80CD625965D9}" type="presOf" srcId="{DFA4235D-C376-4B57-9A3D-5E4571DBF352}" destId="{E07131B6-84C2-4C66-B4C4-F7603B9C4770}" srcOrd="1" destOrd="0" presId="urn:microsoft.com/office/officeart/2005/8/layout/vProcess5"/>
    <dgm:cxn modelId="{9CF57645-A747-423C-B471-DB25AD665B75}" type="presOf" srcId="{5CA86CE2-0BD5-4DE7-854A-8E503784FBB0}" destId="{F2EC54FB-D601-47AC-A832-A4260C004D8A}" srcOrd="0" destOrd="0" presId="urn:microsoft.com/office/officeart/2005/8/layout/vProcess5"/>
    <dgm:cxn modelId="{83FDA655-37C3-4230-A263-B86D6B7E4746}" type="presOf" srcId="{A2C4441D-76BC-4151-8DFC-1F68CE33FC2D}" destId="{537B2B20-988D-4DB9-903F-BB53C2F4C9E5}" srcOrd="0" destOrd="0" presId="urn:microsoft.com/office/officeart/2005/8/layout/vProcess5"/>
    <dgm:cxn modelId="{7A8D0C76-7211-4388-A11B-4BF0C0009A03}" type="presOf" srcId="{C8DAAD35-A2E8-4A14-A233-A2209C6C21A3}" destId="{68BA6E82-5843-44AA-90C9-4B93203C93B1}" srcOrd="0" destOrd="0" presId="urn:microsoft.com/office/officeart/2005/8/layout/vProcess5"/>
    <dgm:cxn modelId="{CEFA3C56-AF99-438F-A158-CED54920A5D1}" srcId="{E85FC00C-CD8E-4ED7-93EF-89D40B740A87}" destId="{5CA86CE2-0BD5-4DE7-854A-8E503784FBB0}" srcOrd="2" destOrd="0" parTransId="{346AB5EF-342B-4B83-B3F5-A1F5039104AF}" sibTransId="{99DCCFEB-17B5-4D3C-9A18-24F8B2096EA9}"/>
    <dgm:cxn modelId="{5D6B9185-F4B1-46D8-9D9C-5AD7F5F2875C}" type="presOf" srcId="{99DCCFEB-17B5-4D3C-9A18-24F8B2096EA9}" destId="{42BA7027-6859-46B5-9FD8-1C351BBD872D}" srcOrd="0" destOrd="0" presId="urn:microsoft.com/office/officeart/2005/8/layout/vProcess5"/>
    <dgm:cxn modelId="{EAAE5493-84EF-4047-85B9-AF32E7302939}" type="presOf" srcId="{008DBDCB-3400-4BF6-9AE6-A8CF85E03024}" destId="{B5453D37-F9F6-426A-9C63-7AFC92CBF871}" srcOrd="0" destOrd="0" presId="urn:microsoft.com/office/officeart/2005/8/layout/vProcess5"/>
    <dgm:cxn modelId="{35B9B6B2-F472-45F4-99D4-59242A11A2A3}" srcId="{E85FC00C-CD8E-4ED7-93EF-89D40B740A87}" destId="{A2C4441D-76BC-4151-8DFC-1F68CE33FC2D}" srcOrd="0" destOrd="0" parTransId="{C33A06DE-AAB4-49B8-B53F-D17D70BD6C35}" sibTransId="{008DBDCB-3400-4BF6-9AE6-A8CF85E03024}"/>
    <dgm:cxn modelId="{1F1EC1B7-3477-486D-8A64-AB0361DC230B}" type="presOf" srcId="{C8DAAD35-A2E8-4A14-A233-A2209C6C21A3}" destId="{CE52D592-FD23-464D-8241-F7A88473AD93}" srcOrd="1" destOrd="0" presId="urn:microsoft.com/office/officeart/2005/8/layout/vProcess5"/>
    <dgm:cxn modelId="{1D32C1BF-CD3B-4156-8D25-F0034031E015}" srcId="{E85FC00C-CD8E-4ED7-93EF-89D40B740A87}" destId="{DFA4235D-C376-4B57-9A3D-5E4571DBF352}" srcOrd="1" destOrd="0" parTransId="{7CB5234A-80AE-45FB-9EBB-E01D1FFAE625}" sibTransId="{0B8D4752-F3D9-419A-9C9D-CF246DF1BFBD}"/>
    <dgm:cxn modelId="{E09AB4F5-9C51-404A-A029-9163DB8F4E9E}" type="presOf" srcId="{A2C4441D-76BC-4151-8DFC-1F68CE33FC2D}" destId="{A684EBEA-567E-42A0-99E2-F4F4F996F392}" srcOrd="1" destOrd="0" presId="urn:microsoft.com/office/officeart/2005/8/layout/vProcess5"/>
    <dgm:cxn modelId="{73C1414B-EDB9-49DC-9F75-AD14A1DF263D}" type="presParOf" srcId="{F9283F61-F844-4BB2-A64A-13B5C7637109}" destId="{C4E72F56-2623-4CF2-BCE6-F71875DAA1D3}" srcOrd="0" destOrd="0" presId="urn:microsoft.com/office/officeart/2005/8/layout/vProcess5"/>
    <dgm:cxn modelId="{7B61D595-3D39-4258-982D-8A8C6B38FC2B}" type="presParOf" srcId="{F9283F61-F844-4BB2-A64A-13B5C7637109}" destId="{537B2B20-988D-4DB9-903F-BB53C2F4C9E5}" srcOrd="1" destOrd="0" presId="urn:microsoft.com/office/officeart/2005/8/layout/vProcess5"/>
    <dgm:cxn modelId="{93E3FD6E-E408-49A6-96C5-BB88278B067A}" type="presParOf" srcId="{F9283F61-F844-4BB2-A64A-13B5C7637109}" destId="{0A798075-B6A2-4806-B7A0-A7D4B1FC77A4}" srcOrd="2" destOrd="0" presId="urn:microsoft.com/office/officeart/2005/8/layout/vProcess5"/>
    <dgm:cxn modelId="{3C9DC635-7A51-4E36-8B4A-F63BA23E014C}" type="presParOf" srcId="{F9283F61-F844-4BB2-A64A-13B5C7637109}" destId="{F2EC54FB-D601-47AC-A832-A4260C004D8A}" srcOrd="3" destOrd="0" presId="urn:microsoft.com/office/officeart/2005/8/layout/vProcess5"/>
    <dgm:cxn modelId="{9E84EE69-A3C8-4567-B2C5-2CD5FE14A223}" type="presParOf" srcId="{F9283F61-F844-4BB2-A64A-13B5C7637109}" destId="{68BA6E82-5843-44AA-90C9-4B93203C93B1}" srcOrd="4" destOrd="0" presId="urn:microsoft.com/office/officeart/2005/8/layout/vProcess5"/>
    <dgm:cxn modelId="{6BFAB66B-5876-416C-9427-1CBDFB4AB0EE}" type="presParOf" srcId="{F9283F61-F844-4BB2-A64A-13B5C7637109}" destId="{B5453D37-F9F6-426A-9C63-7AFC92CBF871}" srcOrd="5" destOrd="0" presId="urn:microsoft.com/office/officeart/2005/8/layout/vProcess5"/>
    <dgm:cxn modelId="{A6EB03C9-6669-4937-BCA9-BA8BBBD5F73A}" type="presParOf" srcId="{F9283F61-F844-4BB2-A64A-13B5C7637109}" destId="{D22BD428-3A13-4194-B2BC-EF8B3418C61A}" srcOrd="6" destOrd="0" presId="urn:microsoft.com/office/officeart/2005/8/layout/vProcess5"/>
    <dgm:cxn modelId="{50F4EE24-6BD3-4FB9-A75D-EFEC831E9E3B}" type="presParOf" srcId="{F9283F61-F844-4BB2-A64A-13B5C7637109}" destId="{42BA7027-6859-46B5-9FD8-1C351BBD872D}" srcOrd="7" destOrd="0" presId="urn:microsoft.com/office/officeart/2005/8/layout/vProcess5"/>
    <dgm:cxn modelId="{E75546F1-8FE2-41AD-9AC0-5BE150C54BDD}" type="presParOf" srcId="{F9283F61-F844-4BB2-A64A-13B5C7637109}" destId="{A684EBEA-567E-42A0-99E2-F4F4F996F392}" srcOrd="8" destOrd="0" presId="urn:microsoft.com/office/officeart/2005/8/layout/vProcess5"/>
    <dgm:cxn modelId="{43C68081-4545-4133-BB44-5A2F06FE064F}" type="presParOf" srcId="{F9283F61-F844-4BB2-A64A-13B5C7637109}" destId="{E07131B6-84C2-4C66-B4C4-F7603B9C4770}" srcOrd="9" destOrd="0" presId="urn:microsoft.com/office/officeart/2005/8/layout/vProcess5"/>
    <dgm:cxn modelId="{1EF23EAA-0143-493E-8D03-34DEB7199714}" type="presParOf" srcId="{F9283F61-F844-4BB2-A64A-13B5C7637109}" destId="{711FD4BF-F55F-42D7-BA1A-FF533E0E9EF6}" srcOrd="10" destOrd="0" presId="urn:microsoft.com/office/officeart/2005/8/layout/vProcess5"/>
    <dgm:cxn modelId="{8415157C-1BF8-4991-8B41-A457020F4E49}" type="presParOf" srcId="{F9283F61-F844-4BB2-A64A-13B5C7637109}" destId="{CE52D592-FD23-464D-8241-F7A88473AD93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7B2B20-988D-4DB9-903F-BB53C2F4C9E5}">
      <dsp:nvSpPr>
        <dsp:cNvPr id="0" name=""/>
        <dsp:cNvSpPr/>
      </dsp:nvSpPr>
      <dsp:spPr>
        <a:xfrm>
          <a:off x="0" y="0"/>
          <a:ext cx="7208402" cy="10367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Rotor Bearing System (RBS) </a:t>
          </a:r>
          <a:r>
            <a:rPr lang="en-US" sz="1800" b="1" i="0" kern="1200" baseline="0" dirty="0"/>
            <a:t>supports and allows rotation</a:t>
          </a:r>
          <a:r>
            <a:rPr lang="en-US" sz="1800" b="0" i="0" kern="1200" baseline="0" dirty="0"/>
            <a:t> of the wind turbine rotor.</a:t>
          </a:r>
          <a:endParaRPr lang="en-US" sz="1800" kern="1200" dirty="0"/>
        </a:p>
      </dsp:txBody>
      <dsp:txXfrm>
        <a:off x="30366" y="30366"/>
        <a:ext cx="6002053" cy="976025"/>
      </dsp:txXfrm>
    </dsp:sp>
    <dsp:sp modelId="{0A798075-B6A2-4806-B7A0-A7D4B1FC77A4}">
      <dsp:nvSpPr>
        <dsp:cNvPr id="0" name=""/>
        <dsp:cNvSpPr/>
      </dsp:nvSpPr>
      <dsp:spPr>
        <a:xfrm>
          <a:off x="603703" y="1225258"/>
          <a:ext cx="7208402" cy="10367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It </a:t>
          </a:r>
          <a:r>
            <a:rPr lang="en-US" sz="1800" b="1" i="0" kern="1200" baseline="0"/>
            <a:t>transfers mechanical loads</a:t>
          </a:r>
          <a:r>
            <a:rPr lang="en-US" sz="1800" b="0" i="0" kern="1200" baseline="0"/>
            <a:t> safely to the structure.</a:t>
          </a:r>
          <a:endParaRPr lang="en-US" sz="1800" kern="1200"/>
        </a:p>
      </dsp:txBody>
      <dsp:txXfrm>
        <a:off x="634069" y="1255624"/>
        <a:ext cx="5870074" cy="976025"/>
      </dsp:txXfrm>
    </dsp:sp>
    <dsp:sp modelId="{F2EC54FB-D601-47AC-A832-A4260C004D8A}">
      <dsp:nvSpPr>
        <dsp:cNvPr id="0" name=""/>
        <dsp:cNvSpPr/>
      </dsp:nvSpPr>
      <dsp:spPr>
        <a:xfrm>
          <a:off x="1198396" y="2450517"/>
          <a:ext cx="7208402" cy="10367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It’s part of the </a:t>
          </a:r>
          <a:r>
            <a:rPr lang="en-US" sz="1800" b="1" i="0" kern="1200" baseline="0"/>
            <a:t>drivetrain</a:t>
          </a:r>
          <a:r>
            <a:rPr lang="en-US" sz="1800" b="0" i="0" kern="1200" baseline="0"/>
            <a:t>: Rotor → Shaft → Bearings → Coupling → Gearbox → Generator.</a:t>
          </a:r>
          <a:endParaRPr lang="en-US" sz="1800" kern="1200"/>
        </a:p>
      </dsp:txBody>
      <dsp:txXfrm>
        <a:off x="1228762" y="2480883"/>
        <a:ext cx="5879084" cy="976025"/>
      </dsp:txXfrm>
    </dsp:sp>
    <dsp:sp modelId="{68BA6E82-5843-44AA-90C9-4B93203C93B1}">
      <dsp:nvSpPr>
        <dsp:cNvPr id="0" name=""/>
        <dsp:cNvSpPr/>
      </dsp:nvSpPr>
      <dsp:spPr>
        <a:xfrm>
          <a:off x="1802100" y="3675776"/>
          <a:ext cx="7208402" cy="10367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Operates under harsh environmental conditions: temperature extremes, dust, humidity</a:t>
          </a:r>
          <a:r>
            <a:rPr lang="en-DE" sz="1800" kern="1200"/>
            <a:t> especially in SYRIA</a:t>
          </a:r>
          <a:endParaRPr lang="en-US" sz="1800" kern="1200"/>
        </a:p>
      </dsp:txBody>
      <dsp:txXfrm>
        <a:off x="1832466" y="3706142"/>
        <a:ext cx="5870074" cy="976025"/>
      </dsp:txXfrm>
    </dsp:sp>
    <dsp:sp modelId="{B5453D37-F9F6-426A-9C63-7AFC92CBF871}">
      <dsp:nvSpPr>
        <dsp:cNvPr id="0" name=""/>
        <dsp:cNvSpPr/>
      </dsp:nvSpPr>
      <dsp:spPr>
        <a:xfrm>
          <a:off x="6534510" y="794061"/>
          <a:ext cx="673892" cy="67389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686136" y="794061"/>
        <a:ext cx="370640" cy="507104"/>
      </dsp:txXfrm>
    </dsp:sp>
    <dsp:sp modelId="{D22BD428-3A13-4194-B2BC-EF8B3418C61A}">
      <dsp:nvSpPr>
        <dsp:cNvPr id="0" name=""/>
        <dsp:cNvSpPr/>
      </dsp:nvSpPr>
      <dsp:spPr>
        <a:xfrm>
          <a:off x="7138213" y="2019320"/>
          <a:ext cx="673892" cy="67389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289839" y="2019320"/>
        <a:ext cx="370640" cy="507104"/>
      </dsp:txXfrm>
    </dsp:sp>
    <dsp:sp modelId="{42BA7027-6859-46B5-9FD8-1C351BBD872D}">
      <dsp:nvSpPr>
        <dsp:cNvPr id="0" name=""/>
        <dsp:cNvSpPr/>
      </dsp:nvSpPr>
      <dsp:spPr>
        <a:xfrm>
          <a:off x="7732906" y="3244579"/>
          <a:ext cx="673892" cy="67389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884532" y="3244579"/>
        <a:ext cx="370640" cy="5071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2B7C8-164C-4140-932B-122F288D33CD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3327E-A3FE-4279-B080-AD6DAF9EDC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679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5524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9CFF2-C4A0-C88B-1E9C-7E8851385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F93A8F-E2E3-B4BD-3B84-D178AF0ED9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5BFD4-B46B-34FE-9A8B-9033E96DC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2582E-7652-4336-8F82-B8F78DEBE1E6}" type="datetime1">
              <a:rPr lang="en-GB" smtClean="0"/>
              <a:t>09/09/2025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83137-53E8-FAAE-F427-32424D867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3579" y="6356350"/>
            <a:ext cx="403654" cy="365125"/>
          </a:xfrm>
        </p:spPr>
        <p:txBody>
          <a:bodyPr/>
          <a:lstStyle>
            <a:lvl1pPr>
              <a:defRPr sz="1600"/>
            </a:lvl1pPr>
          </a:lstStyle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339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4B09-72C5-4D15-0E4C-46764EB8C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B470E9-1D3C-D5B3-7A54-66BD900997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16D05-728D-ACC9-D7EA-DC9D73300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4C014-E638-4D69-B7E7-9E0555AE7620}" type="datetime1">
              <a:rPr lang="en-GB" smtClean="0"/>
              <a:t>09/09/2025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4FC10-CEAF-B332-2960-AABF9CE25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ED6E7-B58D-A523-935C-4B108C94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8758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68A110-A33F-744D-89CB-FFCF49E08A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6FACB-31E5-361F-D71D-18FCBA550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399A6-3C5A-016E-2F7E-AE842F8D7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5F2F9-D101-4F42-A846-5D94E4802AD7}" type="datetime1">
              <a:rPr lang="en-GB" smtClean="0"/>
              <a:t>09/09/2025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242F9-DB70-E4F8-D075-6A9051875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FAB33-4759-572E-2291-D19531D81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14601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EF21-84C8-586D-C38F-81DE3F931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3036B-E08D-B4B8-69CB-C42176842B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3DB72-09E0-8BDF-14B4-4FA2820C1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F2740-59F3-8354-CF52-53337A807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C06A1-E2ED-D4C3-86B0-3C9724093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5083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8E779-A5CF-33E3-89F5-B43337C27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9D232-4F34-AEFC-AFD0-741DABBA5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F2E77-D5DF-1D17-C854-897B9DD3B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614D6-F2CE-1582-32E1-94A59C7A8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27D5C-0D68-9101-A36C-9187E79BB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63929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58CC5-208E-4B47-6CAD-E29FCCC39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79405-6B60-96C3-7F85-CE10C2877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CBA10-7C40-29AA-A669-FC240702E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99825-A403-E91C-FFA8-F874E991D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CBFE7-28C4-5DF1-911F-E0B622EAA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22198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B7720-A6A0-DF50-E2F8-F9527E23D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6D186-8E32-BEAD-C81B-DE65895FD5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E57542-2B68-1767-C023-57D111E4E8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85A417-9018-30E4-0A47-8170AD7D2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AF8F7-6A80-4F6A-4E5F-660537A25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AD3418-4BA9-CD34-AE32-0EF416780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03660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908D8-A3B6-96B0-A29C-1B8262BE5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905487-0425-138F-F9A2-087227228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3BCB02-5AB4-A5E9-0917-4B9DD049B7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A50C77-85F2-0754-8AD9-7A5A4AEF65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3DDF01-B6D2-31ED-A641-114B1A0ADB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1FCA1D-B4D0-56C6-A678-3E0624361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0E1DB4-3501-792C-CAF9-4235B2E91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DD0757-7BFA-7895-D03C-767D64050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317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62EA9-258F-B5EB-624D-2EFA68C41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148340-45BA-0901-1551-9D9DAFF07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42F2D2-B0BF-4202-0381-8243671BB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F6687B-3FE7-76CE-1134-2B3A5D187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6281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B9E6C1-24CC-682A-8886-999E9A21F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275448-9567-EFBD-FC78-2B80C2BDF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95C70-5A8D-518E-49A4-1BE453853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80157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520AB-BD7C-3FEC-DC53-91B047807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FA408-CFF5-5EB0-4399-BB87E6CF0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736F81-445C-5EF6-6E32-68D1E9C1C9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08E69-7027-0F17-B524-CD221B586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45A00-EFDD-31BA-C55F-26A6CC902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1ACCAF-2E21-16F5-1C68-06D177E1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2473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3033-AA4A-D955-AE39-E7F2A40C8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8BDBB-4827-8B89-3EE0-5A3DD2217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A4901-6338-2E30-CCE8-77FD13F59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100E-89DB-4D21-B66A-B5E24FA59FB2}" type="datetime1">
              <a:rPr lang="en-GB" smtClean="0"/>
              <a:t>09/09/2025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B5D97-094A-D8D8-0C4D-1DC08462E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9428" y="6349546"/>
            <a:ext cx="653143" cy="365125"/>
          </a:xfrm>
        </p:spPr>
        <p:txBody>
          <a:bodyPr/>
          <a:lstStyle/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70134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EA28B-29EC-E505-5884-CB4B1C6FD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25986-DCF9-FBB5-39AD-D04792C653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AEB0E-C7EC-4F26-009D-409178E43F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4AB446-5A6F-5112-F417-65A55A0DC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2D12D-03AA-1A0A-4595-8E0638173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CB350E-16AC-3E65-1704-09F648ABB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76441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8C89-C725-395E-E708-BEF95E19C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1E4975-013E-CB40-86C9-4D346B73C9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6C674-4D68-9DAC-8E93-7EB627FCC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C36B8-CAAE-BDC6-8DF5-9451A698F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6750A4-9B92-8DB3-B407-A8A74CEA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8052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9A6511-7D12-4461-0A24-9B3134C2C7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5222EB-F23C-083B-09C9-48B924AC7F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908F9-D1F7-F94A-CA98-198F714C5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1FCF1-AD09-ED98-9C1F-DDCABBE25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3C831-E5D1-B4E6-5F4E-FB9FFB5D9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6425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90F5D-2977-B8B5-3FC5-DF3AE8740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247B5-0632-4013-2832-15D3D21A8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A4BC1-6A36-94FE-17CE-DFAD0BF1A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7878B-5315-4496-8D10-2F17543DB034}" type="datetime1">
              <a:rPr lang="en-GB" smtClean="0"/>
              <a:t>09/09/2025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5FD8C-55CD-AD30-1E91-60750BCCD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A2AD0-0D56-CC63-D932-D1C61C77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486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13920-E451-6E8D-B0CB-C3FB9C0F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CFBA5-B73E-6B89-322D-7C32A35A12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BF8199-371A-141A-1CD7-D551EEEFD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3C60A-FE48-2910-84A1-612B23A78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EA969-CEB0-4E87-8DDD-72161074DF01}" type="datetime1">
              <a:rPr lang="en-GB" smtClean="0"/>
              <a:t>09/09/2025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BC67CE-6F73-71D9-BF0B-18A7CD945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580765-E2ED-A6A2-9401-8425BFA02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754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BF7B7-87CF-1A3E-E33E-44DC6E015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21B8D-C5F5-5242-4069-B1546B4BC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4D26CD-98BD-17E2-BE55-DBB74BBC64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3B8D60-279E-D76A-9222-12B704BAEB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1AF34B-F683-41AD-C71C-8E8C66CC4C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696258-07C0-0BF2-CA2A-156B572B5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A96A-71C8-435E-B03B-275B6E0D4AB2}" type="datetime1">
              <a:rPr lang="en-GB" smtClean="0"/>
              <a:t>09/09/2025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07D047-C31B-4C8F-E0B3-75014FF62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84742A-6F5B-071B-E0EA-980402529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8101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C287-18A0-EB82-8A27-F94CA3880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2CDD78-FBCD-76B9-2CA1-031942F2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2E411-883A-45F0-8C4F-B0FE2C65FB28}" type="datetime1">
              <a:rPr lang="en-GB" smtClean="0"/>
              <a:t>09/09/2025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8218E7-E787-22C8-B531-FFEC9002A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876BDA-2FCA-9763-2EA1-4033A5600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705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0FDB8F-73D7-2EBC-A62D-4DC737946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F6F48-3B55-4945-B23D-B0C51AFE28E6}" type="datetime1">
              <a:rPr lang="en-GB" smtClean="0"/>
              <a:t>09/09/2025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D8D704-B4F5-F739-D1FA-65F2302BC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C7751D-0392-D26F-33B1-9B05704F8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4279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4D20E-7D43-D4CD-1058-46300B8EE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6584A-B476-0EA1-C12B-07C273F70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694232-1597-B186-D108-397BCF214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3685DB-F13A-97BE-F448-174160797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09ACC-63FA-4EE9-AE4D-ECCDA5B91432}" type="datetime1">
              <a:rPr lang="en-GB" smtClean="0"/>
              <a:t>09/09/2025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0ACE2-CF77-9AC4-52EF-82FBD40BB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60D674-CAD3-59F8-9DF5-CA4D8E7A0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7982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2DC87-27CE-5A07-9629-719DC91D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65E744-3606-1D16-E7B2-58DAFC3E88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A9C703-BF20-85AF-358A-01ADED33CF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4AE937-083F-51CA-E382-30FE9BEB0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D1FE4-6F4F-4845-8022-15597911E7C2}" type="datetime1">
              <a:rPr lang="en-GB" smtClean="0"/>
              <a:t>09/09/2025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1F255A-C1CC-7A32-A0B3-4283D8583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76C013-C03F-024A-D0F4-FF67E6709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317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A75E23-C68E-95B1-6539-4A187BBC4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6B4C36-B64B-F839-789E-0C40D5E60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593D3-E60D-CF97-AC8A-2B02D933B0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516A2C-1914-4EE9-9598-2A06F9BE67BF}" type="datetime1">
              <a:rPr lang="en-GB" smtClean="0"/>
              <a:t>09/09/2025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4827E-F028-4C94-EB63-600BCABCD1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8DD39-3F07-862A-3C91-AC5245291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077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324F72-DEC3-C328-E288-A7FC5B1D5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096B6-F39D-5D3A-895A-1CE61CD3F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726E2-FBE9-5D75-A698-6FD0ED0970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D3EC99-01D5-4EE5-ACB1-C061987EA0AA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CAFA2-68FA-9BA2-4F27-A8680F5079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027B2-667B-4034-930B-AB076347A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1481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egypro.2012.05.182" TargetMode="External"/><Relationship Id="rId2" Type="http://schemas.openxmlformats.org/officeDocument/2006/relationships/hyperlink" Target="https://www.thewindpower.net/country_windfarms_en_123_syria.ph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5194/wes-5-105-2020" TargetMode="External"/><Relationship Id="rId5" Type="http://schemas.openxmlformats.org/officeDocument/2006/relationships/hyperlink" Target="https://doi.org/10.1007/s10010-025-00790-6" TargetMode="External"/><Relationship Id="rId4" Type="http://schemas.openxmlformats.org/officeDocument/2006/relationships/hyperlink" Target="https://www.researchgate.net/profile/Christian-Habermehl/publication/370060862_Cost_Efficient_Design_of_Wind_Turbine_Main_Bearing_Systems/links/643d39b71b8d044c632d3463/Cost-Efficient-Design-of-Wind-Turbine-Main-Bearing-Systems.pdf?origin=publication_detai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47672-3CC8-A3D9-5404-84F2B78B6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/>
          <a:p>
            <a:r>
              <a:rPr lang="it-IT" sz="4000" dirty="0"/>
              <a:t>Weekly Presentation: Rotor Bearing System</a:t>
            </a:r>
            <a:endParaRPr lang="en-GB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A63BB-08BE-619B-2533-3CC69CC19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80326"/>
            <a:ext cx="9144000" cy="1504435"/>
          </a:xfrm>
        </p:spPr>
        <p:txBody>
          <a:bodyPr>
            <a:normAutofit/>
          </a:bodyPr>
          <a:lstStyle/>
          <a:p>
            <a:r>
              <a:rPr lang="it-IT" sz="2000"/>
              <a:t>Week number : </a:t>
            </a:r>
            <a:r>
              <a:rPr lang="it-IT" sz="2000" dirty="0"/>
              <a:t>01</a:t>
            </a:r>
          </a:p>
          <a:p>
            <a:r>
              <a:rPr lang="it-IT" sz="2000" dirty="0"/>
              <a:t>Date: 27/08/2025</a:t>
            </a:r>
          </a:p>
          <a:p>
            <a:r>
              <a:rPr lang="it-IT" sz="2000" dirty="0"/>
              <a:t>Supervisor: Prof. Quell </a:t>
            </a:r>
          </a:p>
          <a:p>
            <a:endParaRPr lang="en-GB" sz="2000" dirty="0"/>
          </a:p>
        </p:txBody>
      </p:sp>
      <p:pic>
        <p:nvPicPr>
          <p:cNvPr id="8" name="Picture 8" descr="Hochschule Flensburg (Fachhochschule) – Wikipedia">
            <a:extLst>
              <a:ext uri="{FF2B5EF4-FFF2-40B4-BE49-F238E27FC236}">
                <a16:creationId xmlns:a16="http://schemas.microsoft.com/office/drawing/2014/main" id="{E88D30C2-B846-594F-69A8-55F553804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EE7EEC8C-633A-AEB3-3E8A-978E3C75A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13120F1-DE8B-A6AA-A1D5-19926A98F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410662" y="4752740"/>
            <a:ext cx="7370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Group members: Divyesh, Sreekanth, Sreehari, Jill</a:t>
            </a:r>
          </a:p>
        </p:txBody>
      </p:sp>
      <p:sp>
        <p:nvSpPr>
          <p:cNvPr id="34" name="Free-form: Shape 13">
            <a:extLst>
              <a:ext uri="{FF2B5EF4-FFF2-40B4-BE49-F238E27FC236}">
                <a16:creationId xmlns:a16="http://schemas.microsoft.com/office/drawing/2014/main" id="{44C88E41-E5B3-0D11-A4D3-711DA18380C9}"/>
              </a:ext>
            </a:extLst>
          </p:cNvPr>
          <p:cNvSpPr/>
          <p:nvPr/>
        </p:nvSpPr>
        <p:spPr>
          <a:xfrm>
            <a:off x="0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bg1"/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-form: Shape 13">
            <a:extLst>
              <a:ext uri="{FF2B5EF4-FFF2-40B4-BE49-F238E27FC236}">
                <a16:creationId xmlns:a16="http://schemas.microsoft.com/office/drawing/2014/main" id="{C26B78DF-71CA-5509-F4C5-6276C7251B89}"/>
              </a:ext>
            </a:extLst>
          </p:cNvPr>
          <p:cNvSpPr/>
          <p:nvPr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Free-form: Shape 13">
            <a:extLst>
              <a:ext uri="{FF2B5EF4-FFF2-40B4-BE49-F238E27FC236}">
                <a16:creationId xmlns:a16="http://schemas.microsoft.com/office/drawing/2014/main" id="{2AC7F7CE-A165-18C0-6918-B9EA07638042}"/>
              </a:ext>
            </a:extLst>
          </p:cNvPr>
          <p:cNvSpPr/>
          <p:nvPr/>
        </p:nvSpPr>
        <p:spPr>
          <a:xfrm>
            <a:off x="31399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hteck 17">
            <a:extLst>
              <a:ext uri="{FF2B5EF4-FFF2-40B4-BE49-F238E27FC236}">
                <a16:creationId xmlns:a16="http://schemas.microsoft.com/office/drawing/2014/main" id="{735E7E19-AD9A-2739-2D13-BC73EA4C7596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9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2FD2ECB6-38EA-E857-A881-0C8E141A48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592750"/>
            <a:ext cx="1753782" cy="131363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4389E-5559-8492-2D9E-AFA299DB9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</a:t>
            </a:fld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408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130E6-A11F-8C9F-F983-94BACE220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BCE0395F-2C7C-EA8B-54F5-495E19F0479B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3B32FD41-6A80-11F8-1DB6-748728CB43B2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71A4325B-1BD6-F3DE-609D-0047E78B9D75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EB209E4-138D-BAFE-B27D-BC0A8D47EA07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57B7960-39E3-E3C0-A187-BAE7E35C2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476688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10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7281675-3B57-E211-15AC-A253AABA0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7" y="502853"/>
            <a:ext cx="10301569" cy="712728"/>
          </a:xfrm>
        </p:spPr>
        <p:txBody>
          <a:bodyPr>
            <a:normAutofit fontScale="90000"/>
          </a:bodyPr>
          <a:lstStyle/>
          <a:p>
            <a:r>
              <a:rPr lang="de-DE" dirty="0"/>
              <a:t>Suitability Comparison of different Drivetrains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6B84C6C-7F83-A0CA-5168-E4B31F3FBF50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9A41ABF-E40A-6974-2D9D-861C97316F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229564"/>
              </p:ext>
            </p:extLst>
          </p:nvPr>
        </p:nvGraphicFramePr>
        <p:xfrm>
          <a:off x="484418" y="1200984"/>
          <a:ext cx="10653715" cy="5263731"/>
        </p:xfrm>
        <a:graphic>
          <a:graphicData uri="http://schemas.openxmlformats.org/drawingml/2006/table">
            <a:tbl>
              <a:tblPr/>
              <a:tblGrid>
                <a:gridCol w="2130743">
                  <a:extLst>
                    <a:ext uri="{9D8B030D-6E8A-4147-A177-3AD203B41FA5}">
                      <a16:colId xmlns:a16="http://schemas.microsoft.com/office/drawing/2014/main" val="3231235469"/>
                    </a:ext>
                  </a:extLst>
                </a:gridCol>
                <a:gridCol w="2130743">
                  <a:extLst>
                    <a:ext uri="{9D8B030D-6E8A-4147-A177-3AD203B41FA5}">
                      <a16:colId xmlns:a16="http://schemas.microsoft.com/office/drawing/2014/main" val="3058246960"/>
                    </a:ext>
                  </a:extLst>
                </a:gridCol>
                <a:gridCol w="2130743">
                  <a:extLst>
                    <a:ext uri="{9D8B030D-6E8A-4147-A177-3AD203B41FA5}">
                      <a16:colId xmlns:a16="http://schemas.microsoft.com/office/drawing/2014/main" val="3975238462"/>
                    </a:ext>
                  </a:extLst>
                </a:gridCol>
                <a:gridCol w="2130743">
                  <a:extLst>
                    <a:ext uri="{9D8B030D-6E8A-4147-A177-3AD203B41FA5}">
                      <a16:colId xmlns:a16="http://schemas.microsoft.com/office/drawing/2014/main" val="2892439425"/>
                    </a:ext>
                  </a:extLst>
                </a:gridCol>
                <a:gridCol w="2130743">
                  <a:extLst>
                    <a:ext uri="{9D8B030D-6E8A-4147-A177-3AD203B41FA5}">
                      <a16:colId xmlns:a16="http://schemas.microsoft.com/office/drawing/2014/main" val="2515402498"/>
                    </a:ext>
                  </a:extLst>
                </a:gridCol>
              </a:tblGrid>
              <a:tr h="6380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IN" sz="1800" b="1" i="1" dirty="0">
                          <a:latin typeface="+mn-lt"/>
                        </a:rPr>
                        <a:t>Criteria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IN" sz="1800" b="1" i="1" dirty="0">
                          <a:latin typeface="+mn-lt"/>
                        </a:rPr>
                        <a:t>Integrated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IN" sz="1800" b="1" i="1">
                          <a:latin typeface="+mn-lt"/>
                        </a:rPr>
                        <a:t>Modular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IN" sz="1800" b="1" i="1">
                          <a:latin typeface="+mn-lt"/>
                        </a:rPr>
                        <a:t>Semi-Integrated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IN" sz="1800" b="1" i="1" dirty="0">
                          <a:latin typeface="+mn-lt"/>
                        </a:rPr>
                        <a:t>Axle Pin Mounting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9393785"/>
                  </a:ext>
                </a:extLst>
              </a:tr>
              <a:tr h="6380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IN" sz="1800" dirty="0">
                          <a:latin typeface="+mn-lt"/>
                        </a:rPr>
                        <a:t>Reliability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IN" sz="1800" dirty="0">
                          <a:latin typeface="+mn-lt"/>
                        </a:rPr>
                        <a:t>✅ 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IN" sz="1800" dirty="0">
                          <a:latin typeface="+mn-lt"/>
                        </a:rPr>
                        <a:t>✅ Moderate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IN" sz="1800" dirty="0">
                          <a:latin typeface="+mn-lt"/>
                        </a:rPr>
                        <a:t>❌ Moderate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IN" sz="1800" dirty="0">
                          <a:latin typeface="+mn-lt"/>
                        </a:rPr>
                        <a:t>❌ 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3353228"/>
                  </a:ext>
                </a:extLst>
              </a:tr>
              <a:tr h="111654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IN" sz="1800" dirty="0">
                          <a:latin typeface="+mn-lt"/>
                        </a:rPr>
                        <a:t>Suitability for Syria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IN" sz="1800" dirty="0">
                          <a:latin typeface="+mn-lt"/>
                        </a:rPr>
                        <a:t>✅ 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IN" sz="1800">
                          <a:latin typeface="+mn-lt"/>
                        </a:rPr>
                        <a:t>✅ 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IN" sz="1800">
                          <a:latin typeface="+mn-lt"/>
                        </a:rPr>
                        <a:t>❌ 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IN" sz="1800" dirty="0">
                          <a:latin typeface="+mn-lt"/>
                        </a:rPr>
                        <a:t>❌ Very 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09679"/>
                  </a:ext>
                </a:extLst>
              </a:tr>
              <a:tr h="6380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IN" sz="1800">
                          <a:latin typeface="+mn-lt"/>
                        </a:rPr>
                        <a:t>Maintenance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IN" sz="1800" dirty="0">
                          <a:latin typeface="+mn-lt"/>
                        </a:rPr>
                        <a:t>✅ 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IN" sz="1800" dirty="0">
                          <a:latin typeface="+mn-lt"/>
                        </a:rPr>
                        <a:t>✅ Medium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IN" sz="1800" dirty="0">
                          <a:latin typeface="+mn-lt"/>
                        </a:rPr>
                        <a:t>❌ Medium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IN" sz="1800">
                          <a:latin typeface="+mn-lt"/>
                        </a:rPr>
                        <a:t>❌ 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8692573"/>
                  </a:ext>
                </a:extLst>
              </a:tr>
              <a:tr h="111654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IN" sz="1800">
                          <a:latin typeface="+mn-lt"/>
                        </a:rPr>
                        <a:t>Technical scalability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IN" sz="1800">
                          <a:latin typeface="+mn-lt"/>
                        </a:rPr>
                        <a:t>✅ 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IN" sz="1800">
                          <a:latin typeface="+mn-lt"/>
                        </a:rPr>
                        <a:t>✅ Medium-High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IN" sz="1800" dirty="0">
                          <a:latin typeface="+mn-lt"/>
                        </a:rPr>
                        <a:t>❌ Medium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IN" sz="1800">
                          <a:latin typeface="+mn-lt"/>
                        </a:rPr>
                        <a:t>❌ Very 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2448120"/>
                  </a:ext>
                </a:extLst>
              </a:tr>
              <a:tr h="111654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IN" sz="1800">
                          <a:latin typeface="+mn-lt"/>
                        </a:rPr>
                        <a:t>Risk in harsh environments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IN" sz="1800">
                          <a:latin typeface="+mn-lt"/>
                        </a:rPr>
                        <a:t>✅ 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IN" sz="1800" dirty="0">
                          <a:latin typeface="+mn-lt"/>
                        </a:rPr>
                        <a:t>✅ Medium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IN" sz="1800">
                          <a:latin typeface="+mn-lt"/>
                        </a:rPr>
                        <a:t>❌ Medium-High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IN" sz="1800" dirty="0">
                          <a:latin typeface="+mn-lt"/>
                        </a:rPr>
                        <a:t>❌ 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41076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140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2AA24-82A0-936E-951E-BBB415403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6323CFB2-D0B7-71D9-6983-61451394D153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0F5DE302-4365-5A92-B28C-E198DE227DFD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67049084-7F38-DBDA-05B4-6522E3A2557A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A20C3D6-39D1-B151-77F3-889DDCBE1246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125E39B-9C36-E287-5D62-A7CE25730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476688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11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6CC63E-3DD4-096F-EA5C-EF9F88761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r>
              <a:rPr lang="de-DE" dirty="0"/>
              <a:t>Types of Rotor Bearing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64DE2C-C255-62F4-2C15-BD73B91944E6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08C83B3D-84A4-7825-B2D6-69F14AB407C2}"/>
              </a:ext>
            </a:extLst>
          </p:cNvPr>
          <p:cNvGrpSpPr/>
          <p:nvPr/>
        </p:nvGrpSpPr>
        <p:grpSpPr>
          <a:xfrm>
            <a:off x="207391" y="1290045"/>
            <a:ext cx="11084302" cy="5260456"/>
            <a:chOff x="671513" y="554738"/>
            <a:chExt cx="10620179" cy="60021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0A2DA78-A054-E30B-7AEB-FEAB3E20E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5641" y="995157"/>
              <a:ext cx="2810267" cy="294363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EB33C67-6520-4F41-77C8-6EB43133492A}"/>
                </a:ext>
              </a:extLst>
            </p:cNvPr>
            <p:cNvSpPr txBox="1"/>
            <p:nvPr/>
          </p:nvSpPr>
          <p:spPr>
            <a:xfrm>
              <a:off x="833439" y="554738"/>
              <a:ext cx="6096000" cy="4214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Calibri" panose="020F0502020204030204" pitchFamily="34" charset="0"/>
                  <a:cs typeface="Calibri" panose="020F0502020204030204" pitchFamily="34" charset="0"/>
                </a:rPr>
                <a:t>Cylindrical Roller Bearing (CRB)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661262-A587-A4BD-9EC1-547A16335D2A}"/>
                </a:ext>
              </a:extLst>
            </p:cNvPr>
            <p:cNvSpPr txBox="1"/>
            <p:nvPr/>
          </p:nvSpPr>
          <p:spPr>
            <a:xfrm>
              <a:off x="3914775" y="1409700"/>
              <a:ext cx="3619500" cy="1053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High Radial Load Capacity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Low Friction Performance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High Precision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6AEE35C-B660-2526-860E-F3D65116A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095" r="15078"/>
            <a:stretch>
              <a:fillRect/>
            </a:stretch>
          </p:blipFill>
          <p:spPr>
            <a:xfrm>
              <a:off x="985641" y="3679133"/>
              <a:ext cx="2536551" cy="168095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0BD8B60-6C3B-8B03-4DAD-DCAE155DB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1787" r="19839"/>
            <a:stretch>
              <a:fillRect/>
            </a:stretch>
          </p:blipFill>
          <p:spPr>
            <a:xfrm>
              <a:off x="4033641" y="3590925"/>
              <a:ext cx="2019299" cy="185737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0FF7C89-F623-22E0-ECC7-EA1909FD8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24625" y="3509961"/>
              <a:ext cx="2019300" cy="20193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FE56617-67F8-3BF2-6735-5CDDBA76B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10600" y="3262508"/>
              <a:ext cx="2681092" cy="268109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D26A46-9D8E-1C49-40DA-8AD3ABADA999}"/>
                </a:ext>
              </a:extLst>
            </p:cNvPr>
            <p:cNvSpPr txBox="1"/>
            <p:nvPr/>
          </p:nvSpPr>
          <p:spPr>
            <a:xfrm>
              <a:off x="671513" y="6135527"/>
              <a:ext cx="6257925" cy="421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 Often used as non-locating bearing in double designs</a:t>
              </a:r>
              <a:r>
                <a:rPr lang="en-US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79CA12E-7130-CD96-E87F-3FCA8C6859FC}"/>
              </a:ext>
            </a:extLst>
          </p:cNvPr>
          <p:cNvSpPr txBox="1"/>
          <p:nvPr/>
        </p:nvSpPr>
        <p:spPr>
          <a:xfrm>
            <a:off x="10706249" y="6088771"/>
            <a:ext cx="13144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Source-SKF</a:t>
            </a:r>
          </a:p>
        </p:txBody>
      </p:sp>
    </p:spTree>
    <p:extLst>
      <p:ext uri="{BB962C8B-B14F-4D97-AF65-F5344CB8AC3E}">
        <p14:creationId xmlns:p14="http://schemas.microsoft.com/office/powerpoint/2010/main" val="3455435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E9A46-AEE7-09FE-9FEB-292AF2759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24CE607C-9223-3772-CF2C-242AB8B28C96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1D28BAB4-28B4-2A38-AB6F-8B3B22B397F2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9062D21E-129F-D601-CC21-ABBE54F2A324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104177A-8023-DD53-B3F3-496EAD27A990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73BBD31-CD59-C5FF-5002-D944FAB6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429554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12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2867E2-8F3B-D203-09C9-ECC6693B9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106F24-08E3-8677-5E29-9B0C9E3456A1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6B0DCC84-6E16-8991-AB0B-EC222CED534B}"/>
              </a:ext>
            </a:extLst>
          </p:cNvPr>
          <p:cNvGrpSpPr/>
          <p:nvPr/>
        </p:nvGrpSpPr>
        <p:grpSpPr>
          <a:xfrm>
            <a:off x="544749" y="1317451"/>
            <a:ext cx="11404413" cy="5164938"/>
            <a:chOff x="544749" y="722472"/>
            <a:chExt cx="11404413" cy="576780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0BB0BB6-4C8B-C2EA-D670-7963E1DDB813}"/>
                </a:ext>
              </a:extLst>
            </p:cNvPr>
            <p:cNvSpPr txBox="1"/>
            <p:nvPr/>
          </p:nvSpPr>
          <p:spPr>
            <a:xfrm>
              <a:off x="613342" y="722472"/>
              <a:ext cx="6096000" cy="412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Calibri" panose="020F0502020204030204" pitchFamily="34" charset="0"/>
                  <a:cs typeface="Times New Roman" panose="02020603050405020304" pitchFamily="18" charset="0"/>
                </a:rPr>
                <a:t>Tapered Roller Bearing (TRB)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2925AB-D68A-36F1-F103-003331963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2708" y="1639922"/>
              <a:ext cx="1905000" cy="1905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A78006D-5965-42E3-C5BF-27E09A696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89799" y="1639922"/>
              <a:ext cx="1905000" cy="1905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D060AC6-E6A0-4A93-7A74-2DF806F6E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9426" y="1164004"/>
              <a:ext cx="5809736" cy="4413892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35F8557-6EBD-B89E-D7D8-C4305C0B2426}"/>
                </a:ext>
              </a:extLst>
            </p:cNvPr>
            <p:cNvSpPr txBox="1"/>
            <p:nvPr/>
          </p:nvSpPr>
          <p:spPr>
            <a:xfrm>
              <a:off x="544749" y="5768502"/>
              <a:ext cx="5087566" cy="721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Handles combined radial and axial loads.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Often used in two-bearing designs</a:t>
              </a:r>
              <a:r>
                <a:rPr lang="en-US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581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8FB9-A9CF-3C2C-BC4C-C81D71D13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5F818B98-5D35-C932-3828-0ACE0896EB8E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884D7D76-C0D1-AF5A-8327-5D6FD52B1D05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613CEEE2-DA2E-5523-4746-37B9724D0C54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09629CB-B5D3-D893-D8CE-1B53A2E4E303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5D5BD31-9A1B-17AC-3557-D248A5F7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438981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13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59F9ED-4C21-B45D-5F2C-0CE50BB69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EF49F8-1C24-6DC1-D936-F367937CA805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652E2BF7-0984-2FEA-73CD-81792ABBCE86}"/>
              </a:ext>
            </a:extLst>
          </p:cNvPr>
          <p:cNvGrpSpPr/>
          <p:nvPr/>
        </p:nvGrpSpPr>
        <p:grpSpPr>
          <a:xfrm>
            <a:off x="365594" y="1254149"/>
            <a:ext cx="9468869" cy="5135403"/>
            <a:chOff x="356167" y="731997"/>
            <a:chExt cx="9468869" cy="513540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001F17-0416-07BA-87D9-F78B4113357D}"/>
                </a:ext>
              </a:extLst>
            </p:cNvPr>
            <p:cNvSpPr txBox="1"/>
            <p:nvPr/>
          </p:nvSpPr>
          <p:spPr>
            <a:xfrm>
              <a:off x="356167" y="731997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Calibri" panose="020F0502020204030204" pitchFamily="34" charset="0"/>
                  <a:cs typeface="Times New Roman" panose="02020603050405020304" pitchFamily="18" charset="0"/>
                </a:rPr>
                <a:t>Double Row Tapered Roller Bearing (DRTRB)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BF5244-D1C7-6C79-7505-419361D17383}"/>
                </a:ext>
              </a:extLst>
            </p:cNvPr>
            <p:cNvSpPr txBox="1"/>
            <p:nvPr/>
          </p:nvSpPr>
          <p:spPr>
            <a:xfrm>
              <a:off x="838199" y="1247775"/>
              <a:ext cx="54959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High stiffness and compact design.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 Suitable for integrated bearing housings</a:t>
              </a:r>
              <a:r>
                <a:rPr lang="en-US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ABC28DF-253A-DED5-329C-FCE4ED75D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5775" y="2240577"/>
              <a:ext cx="3360956" cy="362682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9E8736B-1E0D-5F6D-DE05-4C7C6F0BD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9111" y="2240577"/>
              <a:ext cx="5495925" cy="3162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6424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3B266-4B35-B6D4-B5BD-A897C2A09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52E81CA8-44D2-E4E6-8D84-F2DCB058CF1E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0A09FD29-AB9B-FD11-2919-4010F24FB042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617E9A3-89FF-8A2E-A5D3-9B392657156D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D784393-54F4-5B7F-9FB6-8903DD7729B7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02C0935-1E1D-A5A1-D29D-BF149AF94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391847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14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6C5DA73-E76D-446E-13AD-1B6171798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12176A0-132D-A927-BB61-3521B5B3BDA0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1557FCEB-B66D-DCA6-E953-5AC495EEADA0}"/>
              </a:ext>
            </a:extLst>
          </p:cNvPr>
          <p:cNvGrpSpPr/>
          <p:nvPr/>
        </p:nvGrpSpPr>
        <p:grpSpPr>
          <a:xfrm>
            <a:off x="375753" y="1280425"/>
            <a:ext cx="11036814" cy="4692105"/>
            <a:chOff x="611423" y="889537"/>
            <a:chExt cx="11036814" cy="469210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C137AD5-ADE6-12DC-2311-78A6C07C700A}"/>
                </a:ext>
              </a:extLst>
            </p:cNvPr>
            <p:cNvSpPr txBox="1"/>
            <p:nvPr/>
          </p:nvSpPr>
          <p:spPr>
            <a:xfrm>
              <a:off x="611423" y="889537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Calibri" panose="020F0502020204030204" pitchFamily="34" charset="0"/>
                  <a:cs typeface="Calibri" panose="020F0502020204030204" pitchFamily="34" charset="0"/>
                </a:rPr>
                <a:t>Spherical Roller Bearing (SRB)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EA5ECB8-C155-BEC6-C6D1-78792F76A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9226" t="13825" r="27537" b="16642"/>
            <a:stretch>
              <a:fillRect/>
            </a:stretch>
          </p:blipFill>
          <p:spPr>
            <a:xfrm>
              <a:off x="687920" y="3397782"/>
              <a:ext cx="1305936" cy="218386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5BBBC2-75CC-61EB-102A-A0832121FEB7}"/>
                </a:ext>
              </a:extLst>
            </p:cNvPr>
            <p:cNvSpPr txBox="1"/>
            <p:nvPr/>
          </p:nvSpPr>
          <p:spPr>
            <a:xfrm>
              <a:off x="824108" y="1392781"/>
              <a:ext cx="62257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fontAlgn="base">
                <a:buFont typeface="Wingdings" panose="05000000000000000000" pitchFamily="2" charset="2"/>
                <a:buChar char="ü"/>
              </a:pPr>
              <a:r>
                <a:rPr lang="en-US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Simultaneously withstands High Radial and Axial Loads</a:t>
              </a:r>
            </a:p>
            <a:p>
              <a:pPr marL="285750" indent="-285750" fontAlgn="base">
                <a:buFont typeface="Wingdings" panose="05000000000000000000" pitchFamily="2" charset="2"/>
                <a:buChar char="ü"/>
              </a:pPr>
              <a:r>
                <a:rPr lang="en-US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Self-Aligning Capability</a:t>
              </a:r>
            </a:p>
            <a:p>
              <a:pPr marL="285750" indent="-285750" fontAlgn="base">
                <a:buFont typeface="Wingdings" panose="05000000000000000000" pitchFamily="2" charset="2"/>
                <a:buChar char="ü"/>
              </a:pPr>
              <a:r>
                <a:rPr lang="en-US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Optimized Lubrication Design</a:t>
              </a:r>
            </a:p>
            <a:p>
              <a:pPr marL="285750" indent="-285750" fontAlgn="base">
                <a:buFont typeface="Wingdings" panose="05000000000000000000" pitchFamily="2" charset="2"/>
                <a:buChar char="ü"/>
              </a:pPr>
              <a:r>
                <a:rPr lang="en-US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Common in single-bearing designs.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5727E0-FB0C-4858-FCF0-E3E96938F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3103" r="22165"/>
            <a:stretch>
              <a:fillRect/>
            </a:stretch>
          </p:blipFill>
          <p:spPr>
            <a:xfrm>
              <a:off x="2306515" y="3514205"/>
              <a:ext cx="1473740" cy="195101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8E9C770-BE1B-AFFE-3D8B-93D8F7DF3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8765" y="1761846"/>
              <a:ext cx="5019472" cy="366697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776497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3E719-2C3F-5268-BCC5-7371D123A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CFDD8B0-AF3C-FFE1-C1BD-0F3A0BA48F86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4E53753C-3401-4398-9C44-433AA7360252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0F0AD463-B336-4CC3-4828-12EF9ED067B0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45B6FDE-6364-94E1-7135-8031C5CDD094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A023B9E-11DB-57F9-82C6-58CAB558B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391847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15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86D4D7D-E109-01A7-9A0C-55B8630BD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F765CFE-29D5-3426-0466-68150DBE9A23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D0D43335-847D-2407-41CB-E24C9A3F7C4D}"/>
              </a:ext>
            </a:extLst>
          </p:cNvPr>
          <p:cNvGrpSpPr/>
          <p:nvPr/>
        </p:nvGrpSpPr>
        <p:grpSpPr>
          <a:xfrm>
            <a:off x="386588" y="1312532"/>
            <a:ext cx="11632587" cy="4937332"/>
            <a:chOff x="613342" y="858234"/>
            <a:chExt cx="8178233" cy="4937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2AB6E6F-E644-E256-94E2-D6D1BAB51D07}"/>
                </a:ext>
              </a:extLst>
            </p:cNvPr>
            <p:cNvSpPr txBox="1"/>
            <p:nvPr/>
          </p:nvSpPr>
          <p:spPr>
            <a:xfrm>
              <a:off x="613342" y="858234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Calibri" panose="020F0502020204030204" pitchFamily="34" charset="0"/>
                  <a:cs typeface="Times New Roman" panose="02020603050405020304" pitchFamily="18" charset="0"/>
                </a:rPr>
                <a:t>Toroidal Roller Bearing (CARB)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288393D-1C7D-B1A3-7DF9-1D8EB479E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2121" y="3060604"/>
              <a:ext cx="3409951" cy="273496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130E108-9B9A-4581-2451-145CEB1B6773}"/>
                </a:ext>
              </a:extLst>
            </p:cNvPr>
            <p:cNvSpPr txBox="1"/>
            <p:nvPr/>
          </p:nvSpPr>
          <p:spPr>
            <a:xfrm>
              <a:off x="984817" y="1402139"/>
              <a:ext cx="6181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Combines misalignment and axial displacement tolerance.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7E2C19D-BE77-DE4B-8AC8-B1AC07E06930}"/>
                </a:ext>
              </a:extLst>
            </p:cNvPr>
            <p:cNvSpPr txBox="1"/>
            <p:nvPr/>
          </p:nvSpPr>
          <p:spPr>
            <a:xfrm>
              <a:off x="971550" y="1771471"/>
              <a:ext cx="782002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Have one row of long, slightly barrel-shaped symmetrical rollers and torus-shaped raceway profiles .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They are non-locating bearings and accommodate exclusively radial loads. 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often used to replace the non-locating spherical roller bearing in a locating/non-locating bearing arrangement</a:t>
              </a:r>
              <a:r>
                <a:rPr lang="en-US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EAE6987-EDD2-6950-6D18-E946D4F63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0220" y="3060604"/>
              <a:ext cx="2819669" cy="25738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2513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959DE-5D69-4E72-A345-CE565B546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87BF0EC2-6D0A-BE11-981C-E8AF140B0866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3D051C83-C9D0-D59B-57FF-D2E1CC43AD3E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7CB2AD78-A6D2-C679-CA26-762CAE9F9B21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657A073-6101-7B27-7E0A-0182526A63AE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48C442D-D371-CEA4-EFDF-1693C576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401274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16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DD9ABA-E178-EE5D-2E56-EDDC94190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r>
              <a:rPr lang="de-DE" dirty="0"/>
              <a:t>Arrangements of Bearing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47416C-52A0-89ED-240B-DE6B58A1EFD6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D8C8645-58E5-44D0-9899-9544E6CD32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175939"/>
              </p:ext>
            </p:extLst>
          </p:nvPr>
        </p:nvGraphicFramePr>
        <p:xfrm>
          <a:off x="309999" y="1085450"/>
          <a:ext cx="11218983" cy="5428518"/>
        </p:xfrm>
        <a:graphic>
          <a:graphicData uri="http://schemas.openxmlformats.org/drawingml/2006/table">
            <a:tbl>
              <a:tblPr/>
              <a:tblGrid>
                <a:gridCol w="3739661">
                  <a:extLst>
                    <a:ext uri="{9D8B030D-6E8A-4147-A177-3AD203B41FA5}">
                      <a16:colId xmlns:a16="http://schemas.microsoft.com/office/drawing/2014/main" val="2040041664"/>
                    </a:ext>
                  </a:extLst>
                </a:gridCol>
                <a:gridCol w="3739661">
                  <a:extLst>
                    <a:ext uri="{9D8B030D-6E8A-4147-A177-3AD203B41FA5}">
                      <a16:colId xmlns:a16="http://schemas.microsoft.com/office/drawing/2014/main" val="2209603386"/>
                    </a:ext>
                  </a:extLst>
                </a:gridCol>
                <a:gridCol w="3739661">
                  <a:extLst>
                    <a:ext uri="{9D8B030D-6E8A-4147-A177-3AD203B41FA5}">
                      <a16:colId xmlns:a16="http://schemas.microsoft.com/office/drawing/2014/main" val="2231069881"/>
                    </a:ext>
                  </a:extLst>
                </a:gridCol>
              </a:tblGrid>
              <a:tr h="77550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IN" sz="1800" b="1" i="1" dirty="0">
                          <a:latin typeface="+mn-lt"/>
                        </a:rPr>
                        <a:t>Arrangement Style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IN" sz="1800" b="1" i="1">
                          <a:latin typeface="+mn-lt"/>
                        </a:rPr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IN" sz="1800" b="1" i="1" dirty="0">
                          <a:latin typeface="+mn-lt"/>
                        </a:rPr>
                        <a:t>Use Case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4697488"/>
                  </a:ext>
                </a:extLst>
              </a:tr>
              <a:tr h="110786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IN" sz="1800" b="1" dirty="0">
                          <a:solidFill>
                            <a:srgbClr val="FF0000"/>
                          </a:solidFill>
                          <a:latin typeface="+mn-lt"/>
                        </a:rPr>
                        <a:t>Floating</a:t>
                      </a:r>
                      <a:endParaRPr lang="en-IN" sz="180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US" sz="1800">
                          <a:latin typeface="+mn-lt"/>
                        </a:rPr>
                        <a:t>One bearing allows axial movement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IN" sz="1800">
                          <a:latin typeface="+mn-lt"/>
                        </a:rPr>
                        <a:t>Compensates for thermal expansion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4414125"/>
                  </a:ext>
                </a:extLst>
              </a:tr>
              <a:tr h="144021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IN" sz="1800" b="1">
                          <a:solidFill>
                            <a:srgbClr val="FF0000"/>
                          </a:solidFill>
                          <a:latin typeface="+mn-lt"/>
                        </a:rPr>
                        <a:t>Locating/Non-locating</a:t>
                      </a:r>
                      <a:endParaRPr lang="en-IN" sz="180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US" sz="1800" dirty="0">
                          <a:latin typeface="+mn-lt"/>
                        </a:rPr>
                        <a:t>One bearing fixed axially, other allows movement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IN" sz="1800">
                          <a:latin typeface="+mn-lt"/>
                        </a:rPr>
                        <a:t>Common in modular setups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4809571"/>
                  </a:ext>
                </a:extLst>
              </a:tr>
              <a:tr h="21049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IN" sz="1800" b="1" dirty="0">
                          <a:solidFill>
                            <a:srgbClr val="FF0000"/>
                          </a:solidFill>
                          <a:latin typeface="+mn-lt"/>
                        </a:rPr>
                        <a:t>Adjusted (O/X)</a:t>
                      </a:r>
                      <a:endParaRPr lang="en-IN" sz="180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US" sz="1800" dirty="0">
                          <a:latin typeface="+mn-lt"/>
                        </a:rPr>
                        <a:t>Bearings preloaded in face-to-face (X) or back-to-back (O) configuration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US" sz="1800" dirty="0">
                          <a:latin typeface="+mn-lt"/>
                        </a:rPr>
                        <a:t>High precision, used in tapered or angular contact bearings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602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8058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BF737-A482-4D65-FA17-AF81B72D8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A59CDDA3-5EA5-0B7F-32D4-8D1BACB4A01E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159492E-28C4-16D7-6341-925317170360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4D7ED60F-BF18-AB54-DD6A-116414FB1170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87F043A-DBA4-74BA-5AC1-3CFFCA71A0A7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5B07BB3-61BD-E6CE-067E-09DC4E024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401274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17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188B14C-FA5C-9296-E1AF-CC15DA4EA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r>
              <a:rPr lang="de-DE" dirty="0"/>
              <a:t> Bearing Short Listed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B6C031C-15A6-48E7-36FC-B16CF04A347B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C89E6A2-0123-FD8F-C50B-0375ADD92FB7}"/>
              </a:ext>
            </a:extLst>
          </p:cNvPr>
          <p:cNvSpPr txBox="1"/>
          <p:nvPr/>
        </p:nvSpPr>
        <p:spPr>
          <a:xfrm>
            <a:off x="776748" y="1661652"/>
            <a:ext cx="93504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Selected Configuration</a:t>
            </a:r>
          </a:p>
          <a:p>
            <a:endParaRPr lang="en-US" b="1" dirty="0">
              <a:solidFill>
                <a:srgbClr val="7030A0"/>
              </a:solidFill>
            </a:endParaRPr>
          </a:p>
          <a:p>
            <a:pPr marL="342900" indent="-342900">
              <a:buAutoNum type="arabicPeriod"/>
            </a:pPr>
            <a:r>
              <a:rPr lang="en-US" b="1" dirty="0"/>
              <a:t>Pre-loaded tapered roller bearing in O-arrangement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1" dirty="0"/>
              <a:t>2. Spherical Bearing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A392B2-1558-DE20-2445-CB2068B1B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859" y="1364250"/>
            <a:ext cx="3668085" cy="23778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CE792D-B5B5-1EE9-3709-1081134672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03" r="22165"/>
          <a:stretch>
            <a:fillRect/>
          </a:stretch>
        </p:blipFill>
        <p:spPr>
          <a:xfrm>
            <a:off x="922498" y="3742122"/>
            <a:ext cx="3553207" cy="230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50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3DDD6-1CE6-CF90-2504-AC31CA5B1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C39083D4-C9E0-3949-BB4F-E7712F70F371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DA82DB85-BB40-162A-3A48-9067763DBD1E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58A33013-4CCB-93BA-708B-E50731C6E28B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93B6836-CD86-2FA2-7B20-DF97E1A39992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1ECC104-8F1D-D10A-067D-5D6310250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401274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18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ACC696D-C583-31C6-ED28-70370802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r>
              <a:rPr lang="de-DE" dirty="0"/>
              <a:t> Supplier Details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FC88B33-78C5-C740-29D2-B94801CEE176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BD3A734-9DA6-5421-DBE9-C175B7417809}"/>
              </a:ext>
            </a:extLst>
          </p:cNvPr>
          <p:cNvSpPr txBox="1"/>
          <p:nvPr/>
        </p:nvSpPr>
        <p:spPr>
          <a:xfrm>
            <a:off x="580103" y="1752545"/>
            <a:ext cx="1016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Supplier identification in Syria is under process, but none have been located to date.</a:t>
            </a:r>
          </a:p>
        </p:txBody>
      </p:sp>
    </p:spTree>
    <p:extLst>
      <p:ext uri="{BB962C8B-B14F-4D97-AF65-F5344CB8AC3E}">
        <p14:creationId xmlns:p14="http://schemas.microsoft.com/office/powerpoint/2010/main" val="353215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01080-252D-CCE7-145F-D3E620BC7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1384C299-A60E-80E4-BC48-677C075B43FF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6B364233-395C-006A-EE66-36B765FBE00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9B717391-7BB9-578F-0E68-C3D5101B5931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9CD9C91-BE7C-0A07-17F6-2FE7D8B727C8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92451D6-DFB8-F620-47D3-4DA8024A0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410701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19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D47570C-579B-A166-AE03-28197808F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r>
              <a:rPr lang="de-DE" dirty="0"/>
              <a:t>References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868812-47A1-2FC9-2ADD-DB006AFCE18B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BC1BB-4C7A-2ED6-184A-8D2C2BC17297}"/>
              </a:ext>
            </a:extLst>
          </p:cNvPr>
          <p:cNvSpPr txBox="1">
            <a:spLocks/>
          </p:cNvSpPr>
          <p:nvPr/>
        </p:nvSpPr>
        <p:spPr>
          <a:xfrm>
            <a:off x="1" y="1196093"/>
            <a:ext cx="11703402" cy="52719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The Wind Power.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“Syria - Wind farms.”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The Wind Power Database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  <a:hlinkClick r:id="rId2"/>
              </a:rPr>
              <a:t>https://www.thewindpower.net/country_windfarms_en_123_syria.php</a:t>
            </a:r>
            <a:endParaRPr kumimoji="0" lang="en-DE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Amer, R., &amp; Abou Hamed, F. (2012). Reality and prospects of wind power in Syria. Energy Procedia, 19, 55–62.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  <a:hlinkClick r:id="rId3"/>
              </a:rPr>
              <a:t>https://doi.org/10.1016/j.egypro.2012.05.182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Terwey, J. T., Barcikowski, T.,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Lüneburg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, B.,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Juretzki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, B., Andary, F., &amp; Habermehl, C.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(2023).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Cost Efficient Design of Wind Turbine Main Bearing Systems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. In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Conference for Wind Power Drives 2023 (CWD 2023)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, Aachen, Germany, March 21–22, 2023. RWTH Aachen University, Institute for Machine Elements and Systems Engineering.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  <a:hlinkClick r:id="rId4"/>
              </a:rPr>
              <a:t>Available via ResearchGate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Terwey, J.T., </a:t>
            </a:r>
            <a:r>
              <a:rPr kumimoji="0" lang="en-IN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Mendelin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, J. Design-to-cost for TRB-TRB wind turbine main bearing systems. </a:t>
            </a:r>
            <a:r>
              <a:rPr kumimoji="0" lang="en-IN" sz="16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Forsch </a:t>
            </a:r>
            <a:r>
              <a:rPr kumimoji="0" lang="en-IN" sz="1600" b="0" i="1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Ingenieurwes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 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89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, 18 (2025).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  <a:hlinkClick r:id="rId5"/>
              </a:rPr>
              <a:t>https://doi.org/10.1007/s10010-025-00790-6</a:t>
            </a: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Hart, E., Clarke, B., Nicholas, G., Kazemi Amiri, A., Stirling, J., Carroll, J., Dwyer-Joyce, R., McDonald, A., &amp; Long, H.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(2020). </a:t>
            </a:r>
            <a:r>
              <a:rPr kumimoji="0" lang="en-IN" sz="16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A review of wind turbine main bearings: design, operation, modelling, damage mechanisms and fault detection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.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Wind Energy Science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, 5(1), 105–124.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  <a:hlinkClick r:id="rId6"/>
              </a:rPr>
              <a:t>https://doi.org/10.5194/wes-5-105-2020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1600" b="1" dirty="0">
                <a:solidFill>
                  <a:sysClr val="windowText" lastClr="000000"/>
                </a:solidFill>
              </a:rPr>
              <a:t>Prof. Peter Quell </a:t>
            </a:r>
            <a:r>
              <a:rPr lang="en-IN" sz="1600" dirty="0">
                <a:solidFill>
                  <a:sysClr val="windowText" lastClr="000000"/>
                </a:solidFill>
              </a:rPr>
              <a:t>Lecture Notes 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6836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533BD2-7016-D99B-8D14-5716721F009D}"/>
              </a:ext>
            </a:extLst>
          </p:cNvPr>
          <p:cNvSpPr txBox="1"/>
          <p:nvPr/>
        </p:nvSpPr>
        <p:spPr>
          <a:xfrm>
            <a:off x="342900" y="1465091"/>
            <a:ext cx="1121898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Introduction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Components to Design and its consideration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Types of Drivetrain System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Drivetrain System Shortlisted for WEC Syria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Types Rotor Bearing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References</a:t>
            </a:r>
          </a:p>
          <a:p>
            <a:endParaRPr lang="it-IT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2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E381E-3397-D2E2-45A9-C6F7EAF7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r>
              <a:rPr lang="de-DE" dirty="0"/>
              <a:t>Content Overview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553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014D7-9DD3-D9CB-C0DB-42B9B1BAD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138D6822-7B53-BF3A-9D90-0D9C087D0D24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CA3C541-C5EF-CB1B-CDB4-41F47CFF9102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EBBF2306-6C6F-42A8-BDEF-D3054115E536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CCC2319-5C15-710F-9F21-17904ABE1EB6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A365CDF-E0D1-26BD-ED60-F8E18B722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448408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20</a:t>
            </a:fld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7E7D993-C9C8-1FC2-AD4D-73212A12C4E0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00C96CB-22B9-312F-EDFB-7341ECFA6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60878" y="893906"/>
            <a:ext cx="14717390" cy="570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88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89F78-D4B2-122C-B517-042D4A613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6C168D38-3211-F511-112D-FE5860242376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8E76CC60-91D3-AE89-7F66-534FF4539E5D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50E7802A-0A46-E68D-AE8C-DDEE815B56BF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B8676DE-4D58-1579-23D9-A13FD62D3D70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E582131-FAFD-E442-E7C6-2D2CF389C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3</a:t>
            </a:fld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D8F5F6-2A94-2070-8484-DE98272B3979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AB7D81B2-5463-CA6D-E239-666D306A8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110" y="328681"/>
            <a:ext cx="10515600" cy="1325563"/>
          </a:xfrm>
        </p:spPr>
        <p:txBody>
          <a:bodyPr/>
          <a:lstStyle/>
          <a:p>
            <a:r>
              <a:rPr lang="en-US" dirty="0"/>
              <a:t>Introduction</a:t>
            </a:r>
            <a:endParaRPr lang="en-IN" dirty="0"/>
          </a:p>
        </p:txBody>
      </p:sp>
      <p:graphicFrame>
        <p:nvGraphicFramePr>
          <p:cNvPr id="12" name="Rectangle 1">
            <a:extLst>
              <a:ext uri="{FF2B5EF4-FFF2-40B4-BE49-F238E27FC236}">
                <a16:creationId xmlns:a16="http://schemas.microsoft.com/office/drawing/2014/main" id="{24305466-2C63-82E6-C98E-BE763BACEB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992789"/>
              </p:ext>
            </p:extLst>
          </p:nvPr>
        </p:nvGraphicFramePr>
        <p:xfrm>
          <a:off x="1424969" y="1537330"/>
          <a:ext cx="9010503" cy="4712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4698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F9DB2-1C60-2A59-656D-A5B74C9C4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28A9E759-5D36-7577-1B72-EEFA19D202C6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0DF2E086-1F77-7ADA-A072-C1020548044D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16784C5A-545D-7FC3-0803-92836236CBEC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F48FE32-30A8-91E8-073B-1CE94513A3C5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637D13D-45AC-B8AD-BD11-124F64379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4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5E1DA7A-832B-59A9-3560-8C4D55C27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02" y="595700"/>
            <a:ext cx="10243285" cy="712728"/>
          </a:xfrm>
        </p:spPr>
        <p:txBody>
          <a:bodyPr>
            <a:normAutofit/>
          </a:bodyPr>
          <a:lstStyle/>
          <a:p>
            <a:r>
              <a:rPr lang="de-DE" dirty="0"/>
              <a:t>Components to Design in RBS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0213FB-EC9C-6767-58CC-49D609115B85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B8997BAE-31D2-E507-FC38-D77846E941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933" y="1502055"/>
            <a:ext cx="3418818" cy="39052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Main Shaft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– Connects rotor to gearbox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Bearings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– Allow rotation, support loads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Bearing Housing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– Encloses the bearing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Coupling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– Transfers torque from shaft to gearbox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Flanges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– Provide bolted connection interfaces</a:t>
            </a:r>
          </a:p>
        </p:txBody>
      </p:sp>
    </p:spTree>
    <p:extLst>
      <p:ext uri="{BB962C8B-B14F-4D97-AF65-F5344CB8AC3E}">
        <p14:creationId xmlns:p14="http://schemas.microsoft.com/office/powerpoint/2010/main" val="3877941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1FE82-ACA3-8272-60A1-F176E8134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4FEE5266-18A7-4719-E709-66D9C9241013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067A4071-6765-2FA1-6EFA-362B2C7E8E89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973A7EE5-B898-5A27-46B7-C02363F6124B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7466742-004E-60F2-00DF-B09FF3292206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336692-2036-9728-C15F-B96A86366EFC}"/>
              </a:ext>
            </a:extLst>
          </p:cNvPr>
          <p:cNvSpPr txBox="1"/>
          <p:nvPr/>
        </p:nvSpPr>
        <p:spPr>
          <a:xfrm>
            <a:off x="342900" y="1465091"/>
            <a:ext cx="11218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endParaRPr lang="it-IT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DC8A647-E7F2-4D9F-18AE-445F5AA66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5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58BB48D-A5EA-0A4D-0795-C103855B8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r>
              <a:rPr lang="de-DE" dirty="0"/>
              <a:t>Design Considerations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C89A2EF-93CA-BD60-11A6-F66240F5DA2D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0F3B5-A100-0FC9-C78D-CD20A7CDEF09}"/>
              </a:ext>
            </a:extLst>
          </p:cNvPr>
          <p:cNvSpPr txBox="1">
            <a:spLocks/>
          </p:cNvSpPr>
          <p:nvPr/>
        </p:nvSpPr>
        <p:spPr>
          <a:xfrm>
            <a:off x="342900" y="1305117"/>
            <a:ext cx="11218984" cy="51877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DE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Standards: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They ensure safety, reliability, and compatibility.</a:t>
            </a:r>
            <a:r>
              <a:rPr kumimoji="0" lang="en-DE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They give rules for how strong, durable, or precise a part must be.</a:t>
            </a:r>
            <a:endParaRPr kumimoji="0" lang="en-DE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DE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Materials: 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High fatigue strength to handle variable loads</a:t>
            </a:r>
            <a:r>
              <a:rPr kumimoji="0" lang="en-DE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Resistance to corrosion</a:t>
            </a:r>
            <a:r>
              <a:rPr kumimoji="0" lang="en-DE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humid area</a:t>
            </a:r>
            <a:r>
              <a:rPr kumimoji="0" lang="en-DE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).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Availability</a:t>
            </a:r>
            <a:r>
              <a:rPr kumimoji="0" lang="en-DE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and cost-efficient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>
              <a:defRPr/>
            </a:pPr>
            <a:r>
              <a:rPr lang="en-US" sz="1800" b="1" dirty="0"/>
              <a:t>DIN EN 1563:2012-03 </a:t>
            </a:r>
            <a:r>
              <a:rPr lang="en-US" sz="1800" dirty="0"/>
              <a:t>to select the suitable material specifications </a:t>
            </a:r>
            <a:endParaRPr kumimoji="0" lang="en-DE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DE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Design Requirements: </a:t>
            </a:r>
          </a:p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DE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Mainly life span ......(Min of 20 years)</a:t>
            </a:r>
          </a:p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Must handle:</a:t>
            </a:r>
            <a:r>
              <a:rPr kumimoji="0" lang="en-DE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Deformations of rotor shaft</a:t>
            </a:r>
            <a:r>
              <a:rPr kumimoji="0" lang="en-DE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,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Angular misalignments</a:t>
            </a:r>
            <a:r>
              <a:rPr kumimoji="0" lang="en-DE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,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Standstill loads</a:t>
            </a:r>
            <a:r>
              <a:rPr kumimoji="0" lang="en-DE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,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Harsh environmental exposure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C5AC8E-90DB-61F0-04BA-CD0B8FEEC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322530"/>
              </p:ext>
            </p:extLst>
          </p:nvPr>
        </p:nvGraphicFramePr>
        <p:xfrm>
          <a:off x="5552153" y="2394563"/>
          <a:ext cx="5829677" cy="12706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4548">
                  <a:extLst>
                    <a:ext uri="{9D8B030D-6E8A-4147-A177-3AD203B41FA5}">
                      <a16:colId xmlns:a16="http://schemas.microsoft.com/office/drawing/2014/main" val="319880965"/>
                    </a:ext>
                  </a:extLst>
                </a:gridCol>
                <a:gridCol w="2625129">
                  <a:extLst>
                    <a:ext uri="{9D8B030D-6E8A-4147-A177-3AD203B41FA5}">
                      <a16:colId xmlns:a16="http://schemas.microsoft.com/office/drawing/2014/main" val="2429080373"/>
                    </a:ext>
                  </a:extLst>
                </a:gridCol>
              </a:tblGrid>
              <a:tr h="672325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err="1">
                          <a:solidFill>
                            <a:schemeClr val="dk1"/>
                          </a:solidFill>
                          <a:sym typeface="Arial"/>
                        </a:rPr>
                        <a:t>Shaft,Housing,Rotor</a:t>
                      </a:r>
                      <a:r>
                        <a:rPr lang="en-US" sz="1600" b="0" dirty="0">
                          <a:solidFill>
                            <a:schemeClr val="dk1"/>
                          </a:solidFill>
                          <a:sym typeface="Arial"/>
                        </a:rPr>
                        <a:t> locking disk</a:t>
                      </a:r>
                      <a:endParaRPr lang="en-US" sz="1600" b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dk1"/>
                          </a:solidFill>
                          <a:sym typeface="Arial"/>
                        </a:rPr>
                        <a:t>EN-GJS-***-**</a:t>
                      </a:r>
                    </a:p>
                    <a:p>
                      <a:pPr algn="ctr"/>
                      <a:r>
                        <a:rPr lang="en-US" sz="1600" b="1" dirty="0">
                          <a:solidFill>
                            <a:schemeClr val="dk1"/>
                          </a:solidFill>
                          <a:sym typeface="Arial"/>
                        </a:rPr>
                        <a:t>Cast iron</a:t>
                      </a:r>
                      <a:endParaRPr lang="en-US" sz="16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155197"/>
                  </a:ext>
                </a:extLst>
              </a:tr>
              <a:tr h="598359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Rotor Bearing </a:t>
                      </a:r>
                      <a:endParaRPr lang="en-US" sz="1600" b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Steel</a:t>
                      </a:r>
                      <a:endParaRPr lang="en-US" sz="16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25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7863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E662C-1F18-5608-441C-8DB5D65FC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FEFD2999-F894-6005-1B98-CB57194AC39E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03973DB4-1AAF-7B88-E5E0-2801135385CD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1FB7EFDE-A1C0-F232-7BAA-45C53B628539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B81EDD2-F435-2A1A-396F-1D88C121362F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5840311-8724-8B90-0D76-9D591DBBB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6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1F98B18-9560-1F48-DFA1-2844D66EB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r>
              <a:rPr lang="de-DE" dirty="0"/>
              <a:t>Types of Drivetrain System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DC2ADA-B2D1-06E4-2956-896B58FEFCF4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55931FE6-2A52-DE33-09CC-82AF90003F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6853911"/>
              </p:ext>
            </p:extLst>
          </p:nvPr>
        </p:nvGraphicFramePr>
        <p:xfrm>
          <a:off x="255493" y="1215581"/>
          <a:ext cx="11725836" cy="5454163"/>
        </p:xfrm>
        <a:graphic>
          <a:graphicData uri="http://schemas.openxmlformats.org/drawingml/2006/table">
            <a:tbl>
              <a:tblPr/>
              <a:tblGrid>
                <a:gridCol w="2323348">
                  <a:extLst>
                    <a:ext uri="{9D8B030D-6E8A-4147-A177-3AD203B41FA5}">
                      <a16:colId xmlns:a16="http://schemas.microsoft.com/office/drawing/2014/main" val="1016848672"/>
                    </a:ext>
                  </a:extLst>
                </a:gridCol>
                <a:gridCol w="2358415">
                  <a:extLst>
                    <a:ext uri="{9D8B030D-6E8A-4147-A177-3AD203B41FA5}">
                      <a16:colId xmlns:a16="http://schemas.microsoft.com/office/drawing/2014/main" val="860932153"/>
                    </a:ext>
                  </a:extLst>
                </a:gridCol>
                <a:gridCol w="2280489">
                  <a:extLst>
                    <a:ext uri="{9D8B030D-6E8A-4147-A177-3AD203B41FA5}">
                      <a16:colId xmlns:a16="http://schemas.microsoft.com/office/drawing/2014/main" val="2121234682"/>
                    </a:ext>
                  </a:extLst>
                </a:gridCol>
                <a:gridCol w="2405169">
                  <a:extLst>
                    <a:ext uri="{9D8B030D-6E8A-4147-A177-3AD203B41FA5}">
                      <a16:colId xmlns:a16="http://schemas.microsoft.com/office/drawing/2014/main" val="2082434687"/>
                    </a:ext>
                  </a:extLst>
                </a:gridCol>
                <a:gridCol w="2358415">
                  <a:extLst>
                    <a:ext uri="{9D8B030D-6E8A-4147-A177-3AD203B41FA5}">
                      <a16:colId xmlns:a16="http://schemas.microsoft.com/office/drawing/2014/main" val="2205109615"/>
                    </a:ext>
                  </a:extLst>
                </a:gridCol>
              </a:tblGrid>
              <a:tr h="6377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IN" sz="1800" b="1" i="1" dirty="0">
                          <a:latin typeface="+mn-lt"/>
                        </a:rPr>
                        <a:t>Configuration Type</a:t>
                      </a:r>
                    </a:p>
                  </a:txBody>
                  <a:tcPr marL="69174" marR="69174" marT="34587" marB="3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IN" sz="1800" b="1" i="1">
                          <a:latin typeface="+mn-lt"/>
                        </a:rPr>
                        <a:t>Description</a:t>
                      </a:r>
                    </a:p>
                  </a:txBody>
                  <a:tcPr marL="69174" marR="69174" marT="34587" marB="3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IN" sz="1800" b="1" i="1" dirty="0">
                          <a:latin typeface="+mn-lt"/>
                        </a:rPr>
                        <a:t>Typical Bearings Used</a:t>
                      </a:r>
                    </a:p>
                  </a:txBody>
                  <a:tcPr marL="69174" marR="69174" marT="34587" marB="3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IN" sz="1800" b="1" i="1">
                          <a:latin typeface="+mn-lt"/>
                        </a:rPr>
                        <a:t>Key Advantages</a:t>
                      </a:r>
                    </a:p>
                  </a:txBody>
                  <a:tcPr marL="69174" marR="69174" marT="34587" marB="3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IN" sz="1800" b="1" i="1" dirty="0">
                          <a:latin typeface="+mn-lt"/>
                        </a:rPr>
                        <a:t>Limitations</a:t>
                      </a:r>
                    </a:p>
                  </a:txBody>
                  <a:tcPr marL="69174" marR="69174" marT="34587" marB="3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8717458"/>
                  </a:ext>
                </a:extLst>
              </a:tr>
              <a:tr h="12041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IN" sz="1800" b="1" i="1" u="none" dirty="0">
                          <a:solidFill>
                            <a:srgbClr val="FF0000"/>
                          </a:solidFill>
                          <a:latin typeface="+mn-lt"/>
                        </a:rPr>
                        <a:t>Modular</a:t>
                      </a:r>
                      <a:endParaRPr lang="en-IN" sz="1800" i="1" u="none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69174" marR="69174" marT="34587" marB="3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US" sz="1800" dirty="0">
                          <a:latin typeface="+mn-lt"/>
                        </a:rPr>
                        <a:t>Bearings housed separately from gearbox or frame</a:t>
                      </a:r>
                    </a:p>
                  </a:txBody>
                  <a:tcPr marL="69174" marR="69174" marT="34587" marB="3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US" sz="1800" dirty="0">
                          <a:latin typeface="+mn-lt"/>
                        </a:rPr>
                        <a:t>Spherical roller bearings, cylindrical roller bearings</a:t>
                      </a:r>
                    </a:p>
                  </a:txBody>
                  <a:tcPr marL="69174" marR="69174" marT="34587" marB="3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IN" sz="1800">
                          <a:latin typeface="+mn-lt"/>
                        </a:rPr>
                        <a:t>Easy installation, service-friendly</a:t>
                      </a:r>
                    </a:p>
                  </a:txBody>
                  <a:tcPr marL="69174" marR="69174" marT="34587" marB="3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US" sz="1800">
                          <a:latin typeface="+mn-lt"/>
                        </a:rPr>
                        <a:t>Limited axial load capacity, more components</a:t>
                      </a:r>
                    </a:p>
                  </a:txBody>
                  <a:tcPr marL="69174" marR="69174" marT="34587" marB="3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9649129"/>
                  </a:ext>
                </a:extLst>
              </a:tr>
              <a:tr h="12041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IN" sz="1800" b="1" i="1" u="none" dirty="0">
                          <a:solidFill>
                            <a:srgbClr val="FF0000"/>
                          </a:solidFill>
                          <a:latin typeface="+mn-lt"/>
                        </a:rPr>
                        <a:t>Semi-integrated</a:t>
                      </a:r>
                      <a:endParaRPr lang="en-IN" sz="1800" i="1" u="none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69174" marR="69174" marT="34587" marB="3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US" sz="1800">
                          <a:latin typeface="+mn-lt"/>
                        </a:rPr>
                        <a:t>One bearing housed separately, second integrated into gearbox</a:t>
                      </a:r>
                    </a:p>
                  </a:txBody>
                  <a:tcPr marL="69174" marR="69174" marT="34587" marB="3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US" sz="1800">
                          <a:latin typeface="+mn-lt"/>
                        </a:rPr>
                        <a:t>Spherical roller bearing + cylindrical roller bearings</a:t>
                      </a:r>
                    </a:p>
                  </a:txBody>
                  <a:tcPr marL="69174" marR="69174" marT="34587" marB="3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IN" sz="1800">
                          <a:latin typeface="+mn-lt"/>
                        </a:rPr>
                        <a:t>Compact design, reduced parts</a:t>
                      </a:r>
                    </a:p>
                  </a:txBody>
                  <a:tcPr marL="69174" marR="69174" marT="34587" marB="3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IN" sz="1800">
                          <a:latin typeface="+mn-lt"/>
                        </a:rPr>
                        <a:t>Complex integration, limited angle error compensation</a:t>
                      </a:r>
                    </a:p>
                  </a:txBody>
                  <a:tcPr marL="69174" marR="69174" marT="34587" marB="3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4562275"/>
                  </a:ext>
                </a:extLst>
              </a:tr>
              <a:tr h="12041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IN" sz="1800" b="1" i="1" u="none">
                          <a:solidFill>
                            <a:srgbClr val="FF0000"/>
                          </a:solidFill>
                          <a:latin typeface="+mn-lt"/>
                        </a:rPr>
                        <a:t>Integrated</a:t>
                      </a:r>
                      <a:endParaRPr lang="en-IN" sz="1800" i="1" u="none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69174" marR="69174" marT="34587" marB="3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US" sz="1800" dirty="0">
                          <a:latin typeface="+mn-lt"/>
                        </a:rPr>
                        <a:t>Main bearing integrated into gearbox or main frame</a:t>
                      </a:r>
                    </a:p>
                  </a:txBody>
                  <a:tcPr marL="69174" marR="69174" marT="34587" marB="3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US" sz="1800">
                          <a:latin typeface="+mn-lt"/>
                        </a:rPr>
                        <a:t>Slewing ring bearing, double row tapered roller bearing</a:t>
                      </a:r>
                    </a:p>
                  </a:txBody>
                  <a:tcPr marL="69174" marR="69174" marT="34587" marB="3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US" sz="1800" dirty="0">
                          <a:latin typeface="+mn-lt"/>
                        </a:rPr>
                        <a:t>Space-saving, cost-effective, high load capacity</a:t>
                      </a:r>
                    </a:p>
                  </a:txBody>
                  <a:tcPr marL="69174" marR="69174" marT="34587" marB="3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US" sz="1800">
                          <a:latin typeface="+mn-lt"/>
                        </a:rPr>
                        <a:t>Complex design, expensive, oil lubrication required</a:t>
                      </a:r>
                    </a:p>
                  </a:txBody>
                  <a:tcPr marL="69174" marR="69174" marT="34587" marB="3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73116"/>
                  </a:ext>
                </a:extLst>
              </a:tr>
              <a:tr h="12041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IN" sz="1800" b="1" i="1" u="none" dirty="0">
                          <a:solidFill>
                            <a:srgbClr val="FF0000"/>
                          </a:solidFill>
                          <a:latin typeface="+mn-lt"/>
                        </a:rPr>
                        <a:t>Axle Pin Mounting</a:t>
                      </a:r>
                      <a:endParaRPr lang="en-IN" sz="1800" i="1" u="none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69174" marR="69174" marT="34587" marB="3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US" sz="1800">
                          <a:latin typeface="+mn-lt"/>
                        </a:rPr>
                        <a:t>Bearings mounted on axle pin inside hub housing</a:t>
                      </a:r>
                    </a:p>
                  </a:txBody>
                  <a:tcPr marL="69174" marR="69174" marT="34587" marB="3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IN" sz="1800">
                          <a:latin typeface="+mn-lt"/>
                        </a:rPr>
                        <a:t>Tapered roller bearings, cylindrical roller bearings</a:t>
                      </a:r>
                    </a:p>
                  </a:txBody>
                  <a:tcPr marL="69174" marR="69174" marT="34587" marB="3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IN" sz="1800">
                          <a:latin typeface="+mn-lt"/>
                        </a:rPr>
                        <a:t>High precision, simple installation</a:t>
                      </a:r>
                    </a:p>
                  </a:txBody>
                  <a:tcPr marL="69174" marR="69174" marT="34587" marB="3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Neue Haas Grotesk Text Pro"/>
                        </a:defRPr>
                      </a:lvl9pPr>
                    </a:lstStyle>
                    <a:p>
                      <a:r>
                        <a:rPr lang="en-US" sz="1800" dirty="0">
                          <a:latin typeface="+mn-lt"/>
                        </a:rPr>
                        <a:t>Requires stiff foundation, complex alignment</a:t>
                      </a:r>
                    </a:p>
                  </a:txBody>
                  <a:tcPr marL="69174" marR="69174" marT="34587" marB="3458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10886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0090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87645-BD9B-0B5A-79B1-A21176297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DDE7E926-114A-2E5A-B3F4-396661283E9E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DA927986-06F2-7F2C-50E8-9BB2FD7CCFCE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CCF0EB2C-A762-B00C-544A-CCF2D93E4F4D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CCBFA49-B271-31AE-B1EB-CFBEEAD5987C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4A8AB06-E2F6-0D7A-57A9-404C73CB1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401274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7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582269-8FF1-BF98-DB0E-D51B95289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r>
              <a:rPr lang="de-DE" dirty="0"/>
              <a:t>Types of Drivetrain System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AB701B8-EFA8-1FE1-28B4-011889185BC3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14">
            <a:extLst>
              <a:ext uri="{FF2B5EF4-FFF2-40B4-BE49-F238E27FC236}">
                <a16:creationId xmlns:a16="http://schemas.microsoft.com/office/drawing/2014/main" id="{EE657D54-E71D-17AB-B242-B0DBAFDFA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848" y="1239795"/>
            <a:ext cx="3275556" cy="2090138"/>
          </a:xfrm>
          <a:prstGeom prst="rect">
            <a:avLst/>
          </a:prstGeom>
        </p:spPr>
      </p:pic>
      <p:pic>
        <p:nvPicPr>
          <p:cNvPr id="4" name="Picture 20" descr="Diagram&#10;&#10;Description automatically generated">
            <a:extLst>
              <a:ext uri="{FF2B5EF4-FFF2-40B4-BE49-F238E27FC236}">
                <a16:creationId xmlns:a16="http://schemas.microsoft.com/office/drawing/2014/main" id="{1F7742F9-5B81-5DEE-47E1-951E0CEC5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530" y="1265199"/>
            <a:ext cx="2743200" cy="1991762"/>
          </a:xfrm>
          <a:prstGeom prst="rect">
            <a:avLst/>
          </a:prstGeom>
        </p:spPr>
      </p:pic>
      <p:pic>
        <p:nvPicPr>
          <p:cNvPr id="7" name="Picture 16" descr="Chart&#10;&#10;Description automatically generated">
            <a:extLst>
              <a:ext uri="{FF2B5EF4-FFF2-40B4-BE49-F238E27FC236}">
                <a16:creationId xmlns:a16="http://schemas.microsoft.com/office/drawing/2014/main" id="{C1012F9B-6335-F21E-B00C-47BBFBD62A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73848" y="3343985"/>
            <a:ext cx="3275556" cy="2482458"/>
          </a:xfrm>
        </p:spPr>
      </p:pic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EFF3897F-0F55-B837-738C-D017F305C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9579" y="3384491"/>
            <a:ext cx="3091206" cy="26654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946704-F44D-BA42-C31D-8522B6C9FF1A}"/>
              </a:ext>
            </a:extLst>
          </p:cNvPr>
          <p:cNvSpPr txBox="1"/>
          <p:nvPr/>
        </p:nvSpPr>
        <p:spPr>
          <a:xfrm>
            <a:off x="1980859" y="3199825"/>
            <a:ext cx="3091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cs typeface="Calibri"/>
              </a:rPr>
              <a:t> </a:t>
            </a:r>
            <a:r>
              <a:rPr lang="en-GB" sz="1800" b="1" dirty="0">
                <a:solidFill>
                  <a:schemeClr val="accent2">
                    <a:lumMod val="75000"/>
                  </a:schemeClr>
                </a:solidFill>
                <a:cs typeface="Calibri"/>
              </a:rPr>
              <a:t> </a:t>
            </a:r>
            <a:r>
              <a:rPr lang="en-GB" sz="1800" b="1" dirty="0">
                <a:cs typeface="Calibri"/>
              </a:rPr>
              <a:t>Semi-integrated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C22613-BDC7-9F9D-09D0-56C8AA3E272E}"/>
              </a:ext>
            </a:extLst>
          </p:cNvPr>
          <p:cNvSpPr txBox="1"/>
          <p:nvPr/>
        </p:nvSpPr>
        <p:spPr>
          <a:xfrm>
            <a:off x="8971599" y="3159319"/>
            <a:ext cx="15031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ea typeface="+mn-lt"/>
                <a:cs typeface="+mn-lt"/>
              </a:rPr>
              <a:t>Integrated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1F999A-D9AB-B95B-C623-5CCD84333C78}"/>
              </a:ext>
            </a:extLst>
          </p:cNvPr>
          <p:cNvSpPr txBox="1"/>
          <p:nvPr/>
        </p:nvSpPr>
        <p:spPr>
          <a:xfrm>
            <a:off x="2387783" y="5719439"/>
            <a:ext cx="3091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cs typeface="Calibri"/>
              </a:rPr>
              <a:t>Modular</a:t>
            </a:r>
            <a:endParaRPr lang="en-GB" sz="1800" b="1" dirty="0">
              <a:cs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475E3E-6D06-CA5B-5A10-C8C3DF8879A9}"/>
              </a:ext>
            </a:extLst>
          </p:cNvPr>
          <p:cNvSpPr txBox="1"/>
          <p:nvPr/>
        </p:nvSpPr>
        <p:spPr>
          <a:xfrm>
            <a:off x="8796930" y="5719439"/>
            <a:ext cx="3091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lt"/>
                <a:cs typeface="+mn-lt"/>
              </a:rPr>
              <a:t>Axle Pin Mounting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5881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E9DDE-4DD1-CA57-C107-A823D854B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12CE6BB4-7E30-0C16-1B5E-2739AC8F2114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B558FD70-FB31-DDBA-90BE-7F8D0CF97AD2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52856647-2EA8-D1C6-76E1-595A8DC54239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1EEE458-3361-B3DE-D9D8-AAD9F45E349C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0B1229C-CAD7-0D48-B21E-49D085E10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8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3E92F73-48F4-248E-29DA-6D0F86A79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r>
              <a:rPr lang="de-DE" dirty="0"/>
              <a:t>Drivetrain system shortlisted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C4822C6-6BC4-D919-A935-A638BEBE904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AC59130-ADD2-0557-CDD4-254CFF39DB6B}"/>
              </a:ext>
            </a:extLst>
          </p:cNvPr>
          <p:cNvSpPr txBox="1">
            <a:spLocks/>
          </p:cNvSpPr>
          <p:nvPr/>
        </p:nvSpPr>
        <p:spPr>
          <a:xfrm>
            <a:off x="-7747" y="1166988"/>
            <a:ext cx="11593289" cy="62555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1. Integrated rotor bearing system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combine the main bearing and other structural elements (like shaft or housing) into a single, </a:t>
            </a:r>
            <a:r>
              <a:rPr kumimoji="0" lang="en-DE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optimised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unit. You may have chosen this because: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Technical Advantages: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Compact design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: Reduces the number of parts, leading to better alignment and load transfer.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Higher reliability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: Fewer joints and interfaces mean lower chances of wear, misalignment, or failure.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Lower maintenance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: Ideal for remote areas in Syria where frequent service might not be possible.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Improved performance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: </a:t>
            </a:r>
            <a:r>
              <a:rPr kumimoji="0" lang="en-DE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Optimised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for stiffness, load paths, and fatigue life, which is crucial for high wind variations and turbulent inflow conditions.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ea typeface="+mn-ea"/>
                <a:cs typeface="+mn-cs"/>
              </a:rPr>
              <a:t>Contextual Fit for Syria: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Energy reliability is critical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: Syria has unstable energy infrastructure; integrated systems reduce the risk of downtime.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Difficult access to spare parts or skilled </a:t>
            </a:r>
            <a:r>
              <a:rPr kumimoji="0" lang="en-DE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labour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: Integrated units reduce the complexity of repairs and replacements.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Harsh environmental conditions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 (dust, heat): Fewer seals and joints help resist contamination and reduce lubrication problems.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7860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E969E-9130-6364-23F9-A6E894338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D343F390-2830-3444-C0D2-31352C16F4F7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BE9CFB7C-ADE7-1264-A2A8-8E13BEE6805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6376C5BB-9FF9-90BD-301F-C020A7D4041A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9BC4B922-9284-2203-2D83-CADF3F13B23A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50A664-4179-FB4C-7F46-065CC55F9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9</a:t>
            </a:fld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D3B128-ACE1-909A-728C-9661EC5C26FF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16F33-D61D-837E-2A0F-210234AE7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855" y="1319076"/>
            <a:ext cx="10653579" cy="55025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FF0000"/>
                </a:solidFill>
              </a:rPr>
              <a:t>2. Modular rotor bearing system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use standardized parts that can be assembled, replaced, or scaled as needed. You may have suggested this because: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002060"/>
                </a:solidFill>
              </a:rPr>
              <a:t>Technical Advantages:</a:t>
            </a:r>
          </a:p>
          <a:p>
            <a:r>
              <a:rPr lang="en-US" sz="1800" b="1" dirty="0"/>
              <a:t>Ease of transport and installation</a:t>
            </a:r>
            <a:r>
              <a:rPr lang="en-US" sz="1800" dirty="0"/>
              <a:t>: Especially useful in areas where road or crane access is limited.</a:t>
            </a:r>
          </a:p>
          <a:p>
            <a:r>
              <a:rPr lang="en-US" sz="1800" b="1" dirty="0"/>
              <a:t>Flexibility in upgrades</a:t>
            </a:r>
            <a:r>
              <a:rPr lang="en-US" sz="1800" dirty="0"/>
              <a:t>: Easier to scale the system or replace damaged modules without disturbing the whole structure.</a:t>
            </a:r>
          </a:p>
          <a:p>
            <a:r>
              <a:rPr lang="en-US" sz="1800" b="1" dirty="0"/>
              <a:t>Customizability</a:t>
            </a:r>
            <a:r>
              <a:rPr lang="en-US" sz="1800" dirty="0"/>
              <a:t>: Bearings and housing can be adapted for specific rotor sizes or load conditions.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accent6"/>
                </a:solidFill>
              </a:rPr>
              <a:t>Contextual Fit for Syria:</a:t>
            </a:r>
          </a:p>
          <a:p>
            <a:r>
              <a:rPr lang="en-US" sz="1800" b="1" dirty="0"/>
              <a:t>Repairable and replaceable</a:t>
            </a:r>
            <a:r>
              <a:rPr lang="en-US" sz="1800" dirty="0"/>
              <a:t>: In case of damage from wear, grid instability, or weather, parts can be swapped with ease.</a:t>
            </a:r>
          </a:p>
          <a:p>
            <a:r>
              <a:rPr lang="en-US" sz="1800" b="1" dirty="0"/>
              <a:t>Local assembly possible</a:t>
            </a:r>
            <a:r>
              <a:rPr lang="en-US" sz="1800" dirty="0"/>
              <a:t>: Reduces need for specialized manufacturing and can support local job creation.</a:t>
            </a:r>
          </a:p>
          <a:p>
            <a:r>
              <a:rPr lang="en-US" sz="1800" b="1" dirty="0"/>
              <a:t>Cost-effective for smaller or distributed wind farms</a:t>
            </a:r>
            <a:r>
              <a:rPr lang="en-US" sz="1800" dirty="0"/>
              <a:t>: Syria may need many smaller, local wind installations rather than one giant farm.</a:t>
            </a:r>
          </a:p>
          <a:p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2245663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  <wetp:taskpane dockstate="right" visibility="0" width="438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BCD039B6-C6AB-492A-94BF-C46AF895D2E7}">
  <we:reference id="WA200007130" version="1.0.0.1" store="en-US" storeType="omex"/>
  <we:alternateReferences>
    <we:reference id="WA200007130" version="1.0.0.1" store="en-US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73D784B2-E216-4A14-BE4B-F0CA301E2B20}">
  <we:reference id="WA200005566" version="3.0.0.3" store="en-US" storeType="omex"/>
  <we:alternateReferences>
    <we:reference id="WA200005566" version="3.0.0.3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2470</TotalTime>
  <Words>1329</Words>
  <Application>Microsoft Office PowerPoint</Application>
  <PresentationFormat>Widescreen</PresentationFormat>
  <Paragraphs>200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Aptos</vt:lpstr>
      <vt:lpstr>Aptos Display</vt:lpstr>
      <vt:lpstr>Arial</vt:lpstr>
      <vt:lpstr>Calibri</vt:lpstr>
      <vt:lpstr>Times New Roman</vt:lpstr>
      <vt:lpstr>Wingdings</vt:lpstr>
      <vt:lpstr>Office Theme</vt:lpstr>
      <vt:lpstr>Custom Design</vt:lpstr>
      <vt:lpstr>Weekly Presentation: Rotor Bearing System</vt:lpstr>
      <vt:lpstr>Content Overview</vt:lpstr>
      <vt:lpstr>Introduction</vt:lpstr>
      <vt:lpstr>Components to Design in RBS</vt:lpstr>
      <vt:lpstr>Design Considerations</vt:lpstr>
      <vt:lpstr>Types of Drivetrain System</vt:lpstr>
      <vt:lpstr>Types of Drivetrain System</vt:lpstr>
      <vt:lpstr>Drivetrain system shortlisted</vt:lpstr>
      <vt:lpstr>PowerPoint Presentation</vt:lpstr>
      <vt:lpstr>Suitability Comparison of different Drivetrains</vt:lpstr>
      <vt:lpstr>Types of Rotor Bearing</vt:lpstr>
      <vt:lpstr>PowerPoint Presentation</vt:lpstr>
      <vt:lpstr>PowerPoint Presentation</vt:lpstr>
      <vt:lpstr>PowerPoint Presentation</vt:lpstr>
      <vt:lpstr>PowerPoint Presentation</vt:lpstr>
      <vt:lpstr>Arrangements of Bearing</vt:lpstr>
      <vt:lpstr> Bearing Short Listed</vt:lpstr>
      <vt:lpstr> Supplier Details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report lidar-assisted control group</dc:title>
  <dc:creator>Federico De Mita</dc:creator>
  <cp:lastModifiedBy>SREEHARI P</cp:lastModifiedBy>
  <cp:revision>12</cp:revision>
  <dcterms:created xsi:type="dcterms:W3CDTF">2025-07-21T13:11:31Z</dcterms:created>
  <dcterms:modified xsi:type="dcterms:W3CDTF">2025-09-09T20:15:24Z</dcterms:modified>
</cp:coreProperties>
</file>